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notesMasterIdLst>
    <p:notesMasterId r:id="rId25"/>
  </p:notesMasterIdLst>
  <p:sldIdLst>
    <p:sldId id="256" r:id="rId2"/>
    <p:sldId id="257" r:id="rId3"/>
    <p:sldId id="319" r:id="rId4"/>
    <p:sldId id="321" r:id="rId5"/>
    <p:sldId id="331" r:id="rId6"/>
    <p:sldId id="264" r:id="rId7"/>
    <p:sldId id="265" r:id="rId8"/>
    <p:sldId id="268" r:id="rId9"/>
    <p:sldId id="332" r:id="rId10"/>
    <p:sldId id="323" r:id="rId11"/>
    <p:sldId id="339" r:id="rId12"/>
    <p:sldId id="334" r:id="rId13"/>
    <p:sldId id="335" r:id="rId14"/>
    <p:sldId id="336" r:id="rId15"/>
    <p:sldId id="337" r:id="rId16"/>
    <p:sldId id="338" r:id="rId17"/>
    <p:sldId id="340" r:id="rId18"/>
    <p:sldId id="333" r:id="rId19"/>
    <p:sldId id="341" r:id="rId20"/>
    <p:sldId id="330" r:id="rId21"/>
    <p:sldId id="328" r:id="rId22"/>
    <p:sldId id="324" r:id="rId23"/>
    <p:sldId id="29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AEAA4-9150-F241-85D9-61DF6D44FFF3}" type="datetimeFigureOut">
              <a:rPr lang="en-US" smtClean="0"/>
              <a:t>11/6/12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E959D-9BC7-0044-9BE1-EBBCD7FAB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08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72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9957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96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80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40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40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97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45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24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November 6,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edu560fall2012.wikispaces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edtech.sandi.net/sessions/frogs/index.htm" TargetMode="External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edtech.sandi.net/sessions/frogs/index.htm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edtech.sandi.net/sessions/frogs/index.htm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edtech.sandi.net/sessions/frogs/index.htm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edtech.sandi.net/sessions/frogs/index.htm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edtech.sandi.net/sessions/frogs/index.htm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s.edtech.sandi.net/sessions/frogs/t-index.htm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irteen.org/edonline/concept2class/w8-resources.html" TargetMode="External"/><Relationship Id="rId4" Type="http://schemas.openxmlformats.org/officeDocument/2006/relationships/hyperlink" Target="http://www.teach-nology.com/teachers/lesson_plans/computing/web_quests/" TargetMode="External"/><Relationship Id="rId5" Type="http://schemas.openxmlformats.org/officeDocument/2006/relationships/hyperlink" Target="http://www.diigo.com/list/jidavis1/webquest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voki.com" TargetMode="External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6, 2012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</a:t>
            </a:r>
            <a:r>
              <a:rPr lang="en-US" dirty="0" smtClean="0"/>
              <a:t> 560 Session #</a:t>
            </a:r>
            <a:r>
              <a:rPr lang="en-US" dirty="0"/>
              <a:t>8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60973" y="4003664"/>
            <a:ext cx="3823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http://edu560fall2012.wikispaces.com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02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81102" y="2819400"/>
            <a:ext cx="2469434" cy="320954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Introduction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Task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Process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Resources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Evaluation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Conclusion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“Teacher’s Guide”</a:t>
            </a: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2512489" y="1891386"/>
            <a:ext cx="6322629" cy="4765516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Give the learner a sense of what is coming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Provide background information if necessary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Assign roles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Promote excitement for the project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In long term quests the introduction can be repeated to reinvigorate students.  Non-technology components (posters, models, guest speakers) can keep students interested and on track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components</a:t>
            </a:r>
            <a:endParaRPr lang="en-US" dirty="0"/>
          </a:p>
        </p:txBody>
      </p:sp>
      <p:pic>
        <p:nvPicPr>
          <p:cNvPr id="2" name="Picture 1" descr="3431537-black-compass-isolated-on-a-white-backgrou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02" y="5400985"/>
            <a:ext cx="1883876" cy="125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84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81102" y="2819400"/>
            <a:ext cx="2469434" cy="320954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Introduction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Task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Process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Resources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Evaluation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Conclusion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“Teacher’s Guide”</a:t>
            </a: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2277804" y="1891386"/>
            <a:ext cx="6519436" cy="4765516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projects.edtech.sandi.net</a:t>
            </a:r>
            <a:r>
              <a:rPr lang="en-US" dirty="0">
                <a:hlinkClick r:id="rId3"/>
              </a:rPr>
              <a:t>/sessions/frogs/</a:t>
            </a:r>
            <a:r>
              <a:rPr lang="en-US" dirty="0" err="1">
                <a:hlinkClick r:id="rId3"/>
              </a:rPr>
              <a:t>index.htm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components</a:t>
            </a:r>
            <a:endParaRPr lang="en-US" dirty="0"/>
          </a:p>
        </p:txBody>
      </p:sp>
      <p:pic>
        <p:nvPicPr>
          <p:cNvPr id="2" name="Picture 1" descr="3431537-black-compass-isolated-on-a-white-backgrou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02" y="5400985"/>
            <a:ext cx="1883876" cy="125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Screen Shot 2012-11-05 at 8.17.5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08" y="2977049"/>
            <a:ext cx="4145046" cy="352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416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81102" y="2819400"/>
            <a:ext cx="2469434" cy="320954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Introduction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Task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Process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Resources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Evaluation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Conclusion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“Teacher’s Guide”</a:t>
            </a: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2553904" y="1891386"/>
            <a:ext cx="6198385" cy="4765516"/>
          </a:xfrm>
        </p:spPr>
        <p:txBody>
          <a:bodyPr/>
          <a:lstStyle/>
          <a:p>
            <a:r>
              <a:rPr lang="en-US" dirty="0" smtClean="0"/>
              <a:t>Task</a:t>
            </a:r>
          </a:p>
          <a:p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Describe in a summary format what the learner is expected to be able to do when the project is over and what the final product will be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Tasks should be “Google-proof” to some extent- the </a:t>
            </a:r>
            <a:r>
              <a:rPr lang="en-US" dirty="0" err="1" smtClean="0"/>
              <a:t>webquest</a:t>
            </a:r>
            <a:r>
              <a:rPr lang="en-US" dirty="0" smtClean="0"/>
              <a:t> should involve inquiry, problem solving, defending a position, etc.</a:t>
            </a:r>
          </a:p>
          <a:p>
            <a:pPr marL="342900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projects.edtech.sandi.net</a:t>
            </a:r>
            <a:r>
              <a:rPr lang="en-US" dirty="0">
                <a:hlinkClick r:id="rId3"/>
              </a:rPr>
              <a:t>/sessions/frogs/</a:t>
            </a:r>
            <a:r>
              <a:rPr lang="en-US" dirty="0" err="1">
                <a:hlinkClick r:id="rId3"/>
              </a:rPr>
              <a:t>index.htm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components</a:t>
            </a:r>
            <a:endParaRPr lang="en-US" dirty="0"/>
          </a:p>
        </p:txBody>
      </p:sp>
      <p:pic>
        <p:nvPicPr>
          <p:cNvPr id="2" name="Picture 1" descr="3431537-black-compass-isolated-on-a-white-backgrou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02" y="5400985"/>
            <a:ext cx="1883876" cy="125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1852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81102" y="2819400"/>
            <a:ext cx="2469434" cy="320954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Introduction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Task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Process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Resources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Evaluation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Conclusion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“Teacher’s Guide”</a:t>
            </a: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2415854" y="1891386"/>
            <a:ext cx="6519436" cy="4765516"/>
          </a:xfrm>
        </p:spPr>
        <p:txBody>
          <a:bodyPr/>
          <a:lstStyle/>
          <a:p>
            <a:r>
              <a:rPr lang="en-US" dirty="0" smtClean="0"/>
              <a:t>Process</a:t>
            </a:r>
          </a:p>
          <a:p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Step by step instructions that helps the learner achieve the end goal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Could be broken up if roles were assigned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Teacher could include advice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Should be clearly stated- no trick questions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projects.edtech.sandi.net</a:t>
            </a:r>
            <a:r>
              <a:rPr lang="en-US" dirty="0">
                <a:hlinkClick r:id="rId3"/>
              </a:rPr>
              <a:t>/sessions/frogs/</a:t>
            </a:r>
            <a:r>
              <a:rPr lang="en-US" dirty="0" err="1">
                <a:hlinkClick r:id="rId3"/>
              </a:rPr>
              <a:t>index.htm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components</a:t>
            </a:r>
            <a:endParaRPr lang="en-US" dirty="0"/>
          </a:p>
        </p:txBody>
      </p:sp>
      <p:pic>
        <p:nvPicPr>
          <p:cNvPr id="2" name="Picture 1" descr="3431537-black-compass-isolated-on-a-white-backgrou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02" y="5400985"/>
            <a:ext cx="1883876" cy="125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8907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81102" y="2819400"/>
            <a:ext cx="2469434" cy="320954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Introduction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Task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Process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Resources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Evaluation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Conclusion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“Teacher’s Guide”</a:t>
            </a: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2526294" y="1891386"/>
            <a:ext cx="6519436" cy="47655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Resources</a:t>
            </a:r>
          </a:p>
          <a:p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Websites the teachers has already checked and selected that will help the learner reach the end goal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Meant to keep the learner focused on the topic as opposed to spending time searching for reliable information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Not limited to only technology- can include textbooks, interviews, videos, </a:t>
            </a:r>
            <a:r>
              <a:rPr lang="en-US" dirty="0" err="1" smtClean="0"/>
              <a:t>manipulatives</a:t>
            </a:r>
            <a:r>
              <a:rPr lang="en-US" dirty="0" smtClean="0"/>
              <a:t>, field trips, etc.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Some newer </a:t>
            </a:r>
            <a:r>
              <a:rPr lang="en-US" dirty="0" err="1" smtClean="0"/>
              <a:t>webquests</a:t>
            </a:r>
            <a:r>
              <a:rPr lang="en-US" dirty="0" smtClean="0"/>
              <a:t> combine the process/resource pages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projects.edtech.sandi.net</a:t>
            </a:r>
            <a:r>
              <a:rPr lang="en-US" dirty="0">
                <a:hlinkClick r:id="rId3"/>
              </a:rPr>
              <a:t>/sessions/frogs/</a:t>
            </a:r>
            <a:r>
              <a:rPr lang="en-US" dirty="0" err="1">
                <a:hlinkClick r:id="rId3"/>
              </a:rPr>
              <a:t>index.htm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components</a:t>
            </a:r>
            <a:endParaRPr lang="en-US" dirty="0"/>
          </a:p>
        </p:txBody>
      </p:sp>
      <p:pic>
        <p:nvPicPr>
          <p:cNvPr id="2" name="Picture 1" descr="3431537-black-compass-isolated-on-a-white-backgrou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02" y="5400985"/>
            <a:ext cx="1883876" cy="125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9242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81102" y="2819400"/>
            <a:ext cx="2469434" cy="320954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Introduction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Task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Process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Resources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Evaluation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Conclusion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“Teacher’s Guide”</a:t>
            </a: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2277804" y="1891386"/>
            <a:ext cx="6519436" cy="4765516"/>
          </a:xfrm>
        </p:spPr>
        <p:txBody>
          <a:bodyPr/>
          <a:lstStyle/>
          <a:p>
            <a:r>
              <a:rPr lang="en-US" dirty="0" smtClean="0"/>
              <a:t>Evaluation</a:t>
            </a:r>
          </a:p>
          <a:p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Rubrics:  students are given explicit information on how they will be assessed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projects.edtech.sandi.net</a:t>
            </a:r>
            <a:r>
              <a:rPr lang="en-US" dirty="0">
                <a:hlinkClick r:id="rId3"/>
              </a:rPr>
              <a:t>/sessions/frogs/</a:t>
            </a:r>
            <a:r>
              <a:rPr lang="en-US" dirty="0" err="1">
                <a:hlinkClick r:id="rId3"/>
              </a:rPr>
              <a:t>index.htm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components</a:t>
            </a:r>
            <a:endParaRPr lang="en-US" dirty="0"/>
          </a:p>
        </p:txBody>
      </p:sp>
      <p:pic>
        <p:nvPicPr>
          <p:cNvPr id="2" name="Picture 1" descr="3431537-black-compass-isolated-on-a-white-backgrou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02" y="5400985"/>
            <a:ext cx="1883876" cy="125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5284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81102" y="2819400"/>
            <a:ext cx="2469434" cy="320954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Introduction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Task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Process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Resources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Evaluation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Conclusion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“Teacher’s Guide”</a:t>
            </a: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2705759" y="1891386"/>
            <a:ext cx="5770435" cy="4765516"/>
          </a:xfrm>
        </p:spPr>
        <p:txBody>
          <a:bodyPr/>
          <a:lstStyle/>
          <a:p>
            <a:r>
              <a:rPr lang="en-US" dirty="0" smtClean="0"/>
              <a:t>Conclusion</a:t>
            </a:r>
          </a:p>
          <a:p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Summary of the experience/quest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“</a:t>
            </a:r>
            <a:r>
              <a:rPr lang="en-US" dirty="0" smtClean="0"/>
              <a:t>Wrap </a:t>
            </a:r>
            <a:r>
              <a:rPr lang="en-US" dirty="0" smtClean="0"/>
              <a:t>up”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May provide additional exploration resources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Allows for reflection</a:t>
            </a:r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projects.edtech.sandi.net</a:t>
            </a:r>
            <a:r>
              <a:rPr lang="en-US" dirty="0">
                <a:hlinkClick r:id="rId3"/>
              </a:rPr>
              <a:t>/sessions/frogs/</a:t>
            </a:r>
            <a:r>
              <a:rPr lang="en-US" dirty="0" err="1">
                <a:hlinkClick r:id="rId3"/>
              </a:rPr>
              <a:t>index.htm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components</a:t>
            </a:r>
            <a:endParaRPr lang="en-US" dirty="0"/>
          </a:p>
        </p:txBody>
      </p:sp>
      <p:pic>
        <p:nvPicPr>
          <p:cNvPr id="2" name="Picture 1" descr="3431537-black-compass-isolated-on-a-white-backgrou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02" y="5400985"/>
            <a:ext cx="1883876" cy="125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0824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81102" y="2819400"/>
            <a:ext cx="2469434" cy="320954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Introduction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Task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Process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Resources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Evaluation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/>
              <a:t>Conclusion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“Teacher’s Guide”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2664344" y="1891386"/>
            <a:ext cx="6018922" cy="4765516"/>
          </a:xfrm>
        </p:spPr>
        <p:txBody>
          <a:bodyPr/>
          <a:lstStyle/>
          <a:p>
            <a:r>
              <a:rPr lang="en-US" dirty="0" smtClean="0"/>
              <a:t>Teacher’s Guide</a:t>
            </a:r>
          </a:p>
          <a:p>
            <a:endParaRPr lang="en-US" dirty="0"/>
          </a:p>
          <a:p>
            <a:pPr algn="l"/>
            <a:r>
              <a:rPr lang="en-US" dirty="0" smtClean="0"/>
              <a:t>Any instructions teachers may need to know</a:t>
            </a:r>
          </a:p>
          <a:p>
            <a:pPr marL="342900" lvl="7" indent="-342900" algn="l">
              <a:buFont typeface="Arial"/>
              <a:buChar char="•"/>
            </a:pPr>
            <a:r>
              <a:rPr lang="en-US" dirty="0" smtClean="0"/>
              <a:t>Grade level</a:t>
            </a:r>
          </a:p>
          <a:p>
            <a:pPr marL="342900" lvl="7" indent="-342900" algn="l">
              <a:buFont typeface="Arial"/>
              <a:buChar char="•"/>
            </a:pPr>
            <a:r>
              <a:rPr lang="en-US" dirty="0" smtClean="0"/>
              <a:t>Prerequisites for learners</a:t>
            </a:r>
          </a:p>
          <a:p>
            <a:pPr marL="342900" lvl="7" indent="-342900" algn="l">
              <a:buFont typeface="Arial"/>
              <a:buChar char="•"/>
            </a:pPr>
            <a:r>
              <a:rPr lang="en-US" dirty="0" smtClean="0"/>
              <a:t>Estimated Sessions</a:t>
            </a:r>
          </a:p>
          <a:p>
            <a:pPr marL="342900" lvl="7" indent="-342900" algn="l">
              <a:buFont typeface="Arial"/>
              <a:buChar char="•"/>
            </a:pPr>
            <a:r>
              <a:rPr lang="en-US" dirty="0" smtClean="0"/>
              <a:t>State Standards</a:t>
            </a:r>
          </a:p>
          <a:p>
            <a:pPr marL="342900" lvl="7" indent="-342900" algn="l">
              <a:buFont typeface="Arial"/>
              <a:buChar char="•"/>
            </a:pPr>
            <a:r>
              <a:rPr lang="en-US" dirty="0" smtClean="0"/>
              <a:t>Credits</a:t>
            </a:r>
          </a:p>
          <a:p>
            <a:pPr marL="342900" lvl="3" indent="-342900" algn="l">
              <a:buFont typeface="Arial"/>
              <a:buChar char="•"/>
            </a:pPr>
            <a:endParaRPr lang="en-US" dirty="0" smtClean="0"/>
          </a:p>
          <a:p>
            <a:pPr marL="342900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projects.edtech.sandi.net</a:t>
            </a:r>
            <a:r>
              <a:rPr lang="en-US" dirty="0">
                <a:hlinkClick r:id="rId3"/>
              </a:rPr>
              <a:t>/sessions/frogs/t-</a:t>
            </a:r>
            <a:r>
              <a:rPr lang="en-US" dirty="0" err="1">
                <a:hlinkClick r:id="rId3"/>
              </a:rPr>
              <a:t>index.htm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components</a:t>
            </a:r>
            <a:endParaRPr lang="en-US" dirty="0"/>
          </a:p>
        </p:txBody>
      </p:sp>
      <p:pic>
        <p:nvPicPr>
          <p:cNvPr id="2" name="Picture 1" descr="3431537-black-compass-isolated-on-a-white-backgrou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02" y="5400985"/>
            <a:ext cx="1883876" cy="125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2677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92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</a:t>
            </a:r>
            <a:r>
              <a:rPr lang="en-US" dirty="0" err="1" smtClean="0"/>
              <a:t>webquests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72731" y="2180850"/>
            <a:ext cx="8103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www.thirteen.org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edonline</a:t>
            </a:r>
            <a:r>
              <a:rPr lang="en-US" dirty="0">
                <a:hlinkClick r:id="rId3"/>
              </a:rPr>
              <a:t>/concept2class/w8-resources.html#sites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2731" y="2733073"/>
            <a:ext cx="77583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www.teach-nology.com</a:t>
            </a:r>
            <a:r>
              <a:rPr lang="en-US" dirty="0">
                <a:hlinkClick r:id="rId4"/>
              </a:rPr>
              <a:t>/teachers/</a:t>
            </a:r>
            <a:r>
              <a:rPr lang="en-US" dirty="0" err="1">
                <a:hlinkClick r:id="rId4"/>
              </a:rPr>
              <a:t>lesson_plans</a:t>
            </a:r>
            <a:r>
              <a:rPr lang="en-US" dirty="0">
                <a:hlinkClick r:id="rId4"/>
              </a:rPr>
              <a:t>/computing/</a:t>
            </a:r>
            <a:r>
              <a:rPr lang="en-US" dirty="0" err="1">
                <a:hlinkClick r:id="rId4"/>
              </a:rPr>
              <a:t>web_quests</a:t>
            </a:r>
            <a:r>
              <a:rPr lang="en-US" dirty="0">
                <a:hlinkClick r:id="rId4"/>
              </a:rPr>
              <a:t>/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6536" y="3318552"/>
            <a:ext cx="439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err="1">
                <a:hlinkClick r:id="rId5"/>
              </a:rPr>
              <a:t>www.diigo.com</a:t>
            </a:r>
            <a:r>
              <a:rPr lang="en-US" dirty="0">
                <a:hlinkClick r:id="rId5"/>
              </a:rPr>
              <a:t>/list/jidavis1/</a:t>
            </a:r>
            <a:r>
              <a:rPr lang="en-US" dirty="0" err="1">
                <a:hlinkClick r:id="rId5"/>
              </a:rPr>
              <a:t>webquests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533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855152"/>
            <a:ext cx="8229600" cy="4509290"/>
          </a:xfrm>
        </p:spPr>
        <p:txBody>
          <a:bodyPr/>
          <a:lstStyle/>
          <a:p>
            <a:r>
              <a:rPr lang="en-US" dirty="0" smtClean="0"/>
              <a:t>Today’s Agenda:</a:t>
            </a:r>
          </a:p>
          <a:p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Check in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Tech in Ed Presentation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err="1" smtClean="0"/>
              <a:t>Webquests</a:t>
            </a:r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Break</a:t>
            </a:r>
            <a:endParaRPr lang="en-US" sz="2000" dirty="0" smtClean="0"/>
          </a:p>
          <a:p>
            <a:pPr marL="342900" lvl="1" indent="-342900" algn="l">
              <a:buFont typeface="Arial"/>
              <a:buChar char="•"/>
            </a:pPr>
            <a:r>
              <a:rPr lang="en-US" sz="2000" dirty="0" smtClean="0"/>
              <a:t>Web 2.0 Cool Tool:  </a:t>
            </a:r>
            <a:r>
              <a:rPr lang="en-US" sz="2000" dirty="0" err="1" smtClean="0"/>
              <a:t>Voki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back!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50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webquests</a:t>
            </a:r>
            <a:endParaRPr lang="en-US" dirty="0"/>
          </a:p>
        </p:txBody>
      </p:sp>
      <p:pic>
        <p:nvPicPr>
          <p:cNvPr id="2" name="Picture 1" descr="Screen Shot 2012-11-05 at 8.15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2200"/>
            <a:ext cx="9144000" cy="2118965"/>
          </a:xfrm>
          <a:prstGeom prst="rect">
            <a:avLst/>
          </a:prstGeom>
        </p:spPr>
      </p:pic>
      <p:pic>
        <p:nvPicPr>
          <p:cNvPr id="4" name="Picture 3" descr="3431537-black-compass-isolated-on-a-white-backgrou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5092387"/>
            <a:ext cx="2133600" cy="142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9670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Webquests</a:t>
            </a:r>
            <a:r>
              <a:rPr lang="en-US" dirty="0" smtClean="0"/>
              <a:t> assignment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8390" y="2360781"/>
            <a:ext cx="7371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Alone or Collaboratively with a partner (it is highly recommended that you work with a partner)</a:t>
            </a:r>
          </a:p>
          <a:p>
            <a:endParaRPr lang="en-US" dirty="0"/>
          </a:p>
          <a:p>
            <a:r>
              <a:rPr lang="en-US" dirty="0" smtClean="0"/>
              <a:t>Your </a:t>
            </a:r>
            <a:r>
              <a:rPr lang="en-US" dirty="0" err="1" smtClean="0"/>
              <a:t>webquest</a:t>
            </a:r>
            <a:r>
              <a:rPr lang="en-US" dirty="0" smtClean="0"/>
              <a:t> must include a technology component (ex:  </a:t>
            </a:r>
            <a:r>
              <a:rPr lang="en-US" dirty="0" err="1" smtClean="0"/>
              <a:t>Blabberize</a:t>
            </a:r>
            <a:r>
              <a:rPr lang="en-US" dirty="0" smtClean="0"/>
              <a:t>, </a:t>
            </a:r>
            <a:r>
              <a:rPr lang="en-US" dirty="0" err="1" smtClean="0"/>
              <a:t>Prezi</a:t>
            </a:r>
            <a:r>
              <a:rPr lang="en-US" dirty="0" smtClean="0"/>
              <a:t>, QR codes, etc.)</a:t>
            </a:r>
          </a:p>
          <a:p>
            <a:endParaRPr lang="en-US" dirty="0"/>
          </a:p>
          <a:p>
            <a:r>
              <a:rPr lang="en-US" dirty="0" smtClean="0"/>
              <a:t>Your </a:t>
            </a:r>
            <a:r>
              <a:rPr lang="en-US" dirty="0" err="1" smtClean="0"/>
              <a:t>webquest</a:t>
            </a:r>
            <a:r>
              <a:rPr lang="en-US" dirty="0" smtClean="0"/>
              <a:t> should be designed online (Google sites, wiki, blog, etc.)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0661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Tool: </a:t>
            </a:r>
            <a:r>
              <a:rPr lang="en-US" dirty="0" err="1" smtClean="0"/>
              <a:t>Voki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641155" y="4732278"/>
            <a:ext cx="166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voki.com</a:t>
            </a:r>
            <a:endParaRPr lang="en-US" dirty="0"/>
          </a:p>
        </p:txBody>
      </p:sp>
      <p:pic>
        <p:nvPicPr>
          <p:cNvPr id="4" name="Picture 3" descr="lg_Vok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0" y="2221940"/>
            <a:ext cx="21463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226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207350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Due next week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4049" y="2471227"/>
            <a:ext cx="7841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 </a:t>
            </a:r>
            <a:r>
              <a:rPr lang="en-US" dirty="0" err="1" smtClean="0"/>
              <a:t>Tac</a:t>
            </a:r>
            <a:r>
              <a:rPr lang="en-US" dirty="0" smtClean="0"/>
              <a:t> Toe due next week</a:t>
            </a:r>
          </a:p>
          <a:p>
            <a:endParaRPr lang="en-US" dirty="0"/>
          </a:p>
          <a:p>
            <a:r>
              <a:rPr lang="en-US" dirty="0" smtClean="0"/>
              <a:t>Be prepared to share your lessons (5 minutes each)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637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in </a:t>
            </a:r>
            <a:r>
              <a:rPr lang="en-US" dirty="0" err="1" smtClean="0"/>
              <a:t>ed</a:t>
            </a:r>
            <a:r>
              <a:rPr lang="en-US" dirty="0" smtClean="0"/>
              <a:t> presentations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16794" y="3180264"/>
            <a:ext cx="4578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2800" dirty="0" smtClean="0"/>
              <a:t>Steve:  TPACK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41037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webquests</a:t>
            </a:r>
            <a:endParaRPr lang="en-US" dirty="0"/>
          </a:p>
        </p:txBody>
      </p:sp>
      <p:pic>
        <p:nvPicPr>
          <p:cNvPr id="5" name="Picture 4" descr="Screen Shot 2012-11-05 at 8.14.1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78" y="2544960"/>
            <a:ext cx="7508092" cy="1279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9056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</a:t>
            </a:r>
            <a:r>
              <a:rPr lang="en-US" dirty="0" err="1" smtClean="0"/>
              <a:t>webquests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8390" y="2913010"/>
            <a:ext cx="77031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Webquests</a:t>
            </a:r>
            <a:r>
              <a:rPr lang="en-US" dirty="0" smtClean="0"/>
              <a:t> are inquiry-based activities where students work to solve a problem using resources from the Internet</a:t>
            </a:r>
            <a:r>
              <a:rPr lang="en-US" dirty="0" smtClean="0"/>
              <a:t>*</a:t>
            </a:r>
            <a:endParaRPr lang="en-US" dirty="0" smtClean="0"/>
          </a:p>
          <a:p>
            <a:pPr algn="r"/>
            <a:r>
              <a:rPr lang="en-US" dirty="0" smtClean="0"/>
              <a:t>	</a:t>
            </a:r>
            <a:r>
              <a:rPr lang="en-US" sz="1200" dirty="0" smtClean="0"/>
              <a:t>*some resources may be “offline” but the main focus is online content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Resources </a:t>
            </a:r>
            <a:r>
              <a:rPr lang="en-US" dirty="0" smtClean="0"/>
              <a:t>are </a:t>
            </a:r>
            <a:r>
              <a:rPr lang="en-US" i="1" dirty="0" smtClean="0"/>
              <a:t>preselected</a:t>
            </a:r>
            <a:r>
              <a:rPr lang="en-US" dirty="0" smtClean="0"/>
              <a:t> by teachers so time is not wasted searching for sources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19900" y="5618935"/>
            <a:ext cx="5259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>
                <a:solidFill>
                  <a:srgbClr val="3366FF"/>
                </a:solidFill>
              </a:rPr>
              <a:t>Webquests</a:t>
            </a:r>
            <a:r>
              <a:rPr lang="en-US" dirty="0" smtClean="0">
                <a:solidFill>
                  <a:srgbClr val="3366FF"/>
                </a:solidFill>
              </a:rPr>
              <a:t> are used across levels from elementary students to graduate students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8" name="Picture 7" descr="3431537-black-compass-isolated-on-a-white-backgrou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1" y="5161425"/>
            <a:ext cx="2133600" cy="142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935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Bernie Dodge, Professor of Educational Technology at San Diego State University</a:t>
            </a:r>
          </a:p>
          <a:p>
            <a:pPr algn="l"/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Concept first introduced to </a:t>
            </a:r>
            <a:r>
              <a:rPr lang="en-US" dirty="0" err="1" smtClean="0"/>
              <a:t>preservice</a:t>
            </a:r>
            <a:r>
              <a:rPr lang="en-US" dirty="0" smtClean="0"/>
              <a:t> teachers in 1995</a:t>
            </a:r>
          </a:p>
          <a:p>
            <a:pPr algn="l"/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Tom March, fellow with Pacific Bell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</a:t>
            </a:r>
            <a:r>
              <a:rPr lang="en-US" dirty="0" err="1" smtClean="0"/>
              <a:t>webquests</a:t>
            </a:r>
            <a:r>
              <a:rPr lang="en-US" dirty="0" smtClean="0"/>
              <a:t> begin?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97281" y="29964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3431537-black-compass-isolated-on-a-white-backgrou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443" y="4629388"/>
            <a:ext cx="2133600" cy="142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0299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odds &amp; ends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9366" y="1946604"/>
            <a:ext cx="77997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</a:t>
            </a:r>
            <a:r>
              <a:rPr lang="en-US" dirty="0" err="1" smtClean="0"/>
              <a:t>Webquests</a:t>
            </a:r>
            <a:r>
              <a:rPr lang="en-US" dirty="0" smtClean="0"/>
              <a:t> are done in groups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Short Term:	</a:t>
            </a:r>
          </a:p>
          <a:p>
            <a:r>
              <a:rPr lang="en-US" dirty="0"/>
              <a:t>	</a:t>
            </a:r>
            <a:r>
              <a:rPr lang="en-US" dirty="0" smtClean="0"/>
              <a:t>-1-3 class periods</a:t>
            </a:r>
          </a:p>
          <a:p>
            <a:r>
              <a:rPr lang="en-US" dirty="0"/>
              <a:t>	</a:t>
            </a:r>
            <a:r>
              <a:rPr lang="en-US" dirty="0" smtClean="0"/>
              <a:t>-acquisition and transfer of knowledge</a:t>
            </a:r>
          </a:p>
          <a:p>
            <a:endParaRPr lang="en-US" dirty="0"/>
          </a:p>
          <a:p>
            <a:r>
              <a:rPr lang="en-US" dirty="0" smtClean="0"/>
              <a:t>Long Term:  </a:t>
            </a:r>
          </a:p>
          <a:p>
            <a:r>
              <a:rPr lang="en-US" dirty="0"/>
              <a:t>	</a:t>
            </a:r>
            <a:r>
              <a:rPr lang="en-US" dirty="0" smtClean="0"/>
              <a:t>-1 week to 1 month </a:t>
            </a:r>
          </a:p>
          <a:p>
            <a:r>
              <a:rPr lang="en-US" dirty="0"/>
              <a:t>	</a:t>
            </a:r>
            <a:r>
              <a:rPr lang="en-US" dirty="0" smtClean="0"/>
              <a:t>-in depth understanding of material, application of knowledge</a:t>
            </a:r>
          </a:p>
        </p:txBody>
      </p:sp>
      <p:pic>
        <p:nvPicPr>
          <p:cNvPr id="9" name="Picture 8" descr="3431537-black-compass-isolated-on-a-white-backgrou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230444"/>
            <a:ext cx="2133600" cy="142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8793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Webquests</a:t>
            </a:r>
            <a:r>
              <a:rPr lang="en-US" dirty="0" smtClean="0"/>
              <a:t> in a nutshell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35023" y="2485033"/>
            <a:ext cx="68472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Most </a:t>
            </a:r>
            <a:r>
              <a:rPr lang="en-US" dirty="0" err="1" smtClean="0"/>
              <a:t>Webquests</a:t>
            </a:r>
            <a:r>
              <a:rPr lang="en-US" dirty="0" smtClean="0"/>
              <a:t> are done in groups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Learners are given a task and resources to go on a ‘quest’ for knowledge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Knowledge is acquired, applied, and presented</a:t>
            </a:r>
            <a:endParaRPr lang="en-US" dirty="0"/>
          </a:p>
        </p:txBody>
      </p:sp>
      <p:pic>
        <p:nvPicPr>
          <p:cNvPr id="4" name="Picture 3" descr="3431537-black-compass-isolated-on-a-white-backgrou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638" y="4609186"/>
            <a:ext cx="2133600" cy="142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7029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Webquest</a:t>
            </a:r>
            <a:r>
              <a:rPr lang="en-US" dirty="0" smtClean="0"/>
              <a:t> Components</a:t>
            </a:r>
            <a:endParaRPr lang="en-US" dirty="0"/>
          </a:p>
        </p:txBody>
      </p:sp>
      <p:pic>
        <p:nvPicPr>
          <p:cNvPr id="2" name="Picture 1" descr="3431537-black-compass-isolated-on-a-white-backgrou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776" y="5162228"/>
            <a:ext cx="1883876" cy="125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329087" y="2070856"/>
            <a:ext cx="257939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Introduction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Task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Process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Resources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Evaluation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Conclusion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“Teaching Guide”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23146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2422</TotalTime>
  <Words>759</Words>
  <Application>Microsoft Macintosh PowerPoint</Application>
  <PresentationFormat>On-screen Show (4:3)</PresentationFormat>
  <Paragraphs>238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Black Tie</vt:lpstr>
      <vt:lpstr>Edu 560 Session #8 </vt:lpstr>
      <vt:lpstr>Welcome back!</vt:lpstr>
      <vt:lpstr>Tech in ed presentations </vt:lpstr>
      <vt:lpstr>webquests</vt:lpstr>
      <vt:lpstr>About webquests</vt:lpstr>
      <vt:lpstr>Where did webquests begin?</vt:lpstr>
      <vt:lpstr>Webquest odds &amp; ends</vt:lpstr>
      <vt:lpstr>Webquests in a nutshell</vt:lpstr>
      <vt:lpstr>Webquest Components</vt:lpstr>
      <vt:lpstr>Webquest components</vt:lpstr>
      <vt:lpstr>Webquest components</vt:lpstr>
      <vt:lpstr>Webquest components</vt:lpstr>
      <vt:lpstr>Webquest components</vt:lpstr>
      <vt:lpstr>Webquest components</vt:lpstr>
      <vt:lpstr>Webquest components</vt:lpstr>
      <vt:lpstr>Webquest components</vt:lpstr>
      <vt:lpstr>Webquest components</vt:lpstr>
      <vt:lpstr>break</vt:lpstr>
      <vt:lpstr>Exploring webquests</vt:lpstr>
      <vt:lpstr>webquests</vt:lpstr>
      <vt:lpstr>Webquests assignment</vt:lpstr>
      <vt:lpstr>Cool Tool: Voki</vt:lpstr>
      <vt:lpstr>Due next week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 560 Session #2</dc:title>
  <dc:creator>Nicole Zumpano</dc:creator>
  <cp:lastModifiedBy>Nicole Zumpano</cp:lastModifiedBy>
  <cp:revision>112</cp:revision>
  <dcterms:created xsi:type="dcterms:W3CDTF">2012-09-02T22:11:25Z</dcterms:created>
  <dcterms:modified xsi:type="dcterms:W3CDTF">2012-11-06T14:38:37Z</dcterms:modified>
</cp:coreProperties>
</file>