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2" r:id="rId1"/>
  </p:sldMasterIdLst>
  <p:handoutMasterIdLst>
    <p:handoutMasterId r:id="rId37"/>
  </p:handout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80" r:id="rId21"/>
    <p:sldId id="276" r:id="rId22"/>
    <p:sldId id="277" r:id="rId23"/>
    <p:sldId id="278" r:id="rId24"/>
    <p:sldId id="279" r:id="rId25"/>
    <p:sldId id="281" r:id="rId26"/>
    <p:sldId id="285" r:id="rId27"/>
    <p:sldId id="286" r:id="rId28"/>
    <p:sldId id="288" r:id="rId29"/>
    <p:sldId id="289" r:id="rId30"/>
    <p:sldId id="290" r:id="rId31"/>
    <p:sldId id="291" r:id="rId32"/>
    <p:sldId id="292" r:id="rId33"/>
    <p:sldId id="293" r:id="rId34"/>
    <p:sldId id="294" r:id="rId35"/>
    <p:sldId id="284"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2" d="100"/>
          <a:sy n="92" d="100"/>
        </p:scale>
        <p:origin x="-1432"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handoutMaster" Target="handoutMasters/handoutMaster1.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B658340-228F-2440-8E56-A4373EFB7A69}" type="datetimeFigureOut">
              <a:rPr lang="en-US" smtClean="0"/>
              <a:t>11/13/12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4C72FE8-3434-E24A-96E8-B8C8117DCCEB}" type="slidenum">
              <a:rPr lang="en-US" smtClean="0"/>
              <a:t>‹#›</a:t>
            </a:fld>
            <a:endParaRPr lang="en-US"/>
          </a:p>
        </p:txBody>
      </p:sp>
    </p:spTree>
    <p:extLst>
      <p:ext uri="{BB962C8B-B14F-4D97-AF65-F5344CB8AC3E}">
        <p14:creationId xmlns:p14="http://schemas.microsoft.com/office/powerpoint/2010/main" val="329514366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8005F7B8-9B94-C04E-AD18-84FD9C51D728}" type="datetimeFigureOut">
              <a:rPr lang="en-US" smtClean="0"/>
              <a:t>11/13/12</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8005F7B8-9B94-C04E-AD18-84FD9C51D728}" type="datetimeFigureOut">
              <a:rPr lang="en-US" smtClean="0"/>
              <a:t>11/13/12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237CBC-B159-E74B-B460-D8126FAC5371}"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005F7B8-9B94-C04E-AD18-84FD9C51D728}" type="datetimeFigureOut">
              <a:rPr lang="en-US" smtClean="0"/>
              <a:t>11/13/12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E237CBC-B159-E74B-B460-D8126FAC5371}"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8005F7B8-9B94-C04E-AD18-84FD9C51D728}" type="datetimeFigureOut">
              <a:rPr lang="en-US" smtClean="0"/>
              <a:t>11/13/12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E237CBC-B159-E74B-B460-D8126FAC5371}"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8005F7B8-9B94-C04E-AD18-84FD9C51D728}" type="datetimeFigureOut">
              <a:rPr lang="en-US" smtClean="0"/>
              <a:t>11/13/12</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8005F7B8-9B94-C04E-AD18-84FD9C51D728}" type="datetimeFigureOut">
              <a:rPr lang="en-US" smtClean="0"/>
              <a:t>11/13/12</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5E237CBC-B159-E74B-B460-D8126FAC5371}"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05F7B8-9B94-C04E-AD18-84FD9C51D728}" type="datetimeFigureOut">
              <a:rPr lang="en-US" smtClean="0"/>
              <a:t>11/13/12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237CBC-B159-E74B-B460-D8126FAC5371}"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8005F7B8-9B94-C04E-AD18-84FD9C51D728}" type="datetimeFigureOut">
              <a:rPr lang="en-US" smtClean="0"/>
              <a:t>11/13/12</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5E237CBC-B159-E74B-B460-D8126FAC5371}"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8005F7B8-9B94-C04E-AD18-84FD9C51D728}" type="datetimeFigureOut">
              <a:rPr lang="en-US" smtClean="0"/>
              <a:t>11/13/12</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5E237CBC-B159-E74B-B460-D8126FAC5371}"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8005F7B8-9B94-C04E-AD18-84FD9C51D728}" type="datetimeFigureOut">
              <a:rPr lang="en-US" smtClean="0"/>
              <a:t>11/13/12</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5E237CBC-B159-E74B-B460-D8126FAC5371}"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005F7B8-9B94-C04E-AD18-84FD9C51D728}" type="datetimeFigureOut">
              <a:rPr lang="en-US" smtClean="0"/>
              <a:t>11/13/12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237CBC-B159-E74B-B460-D8126FAC537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005F7B8-9B94-C04E-AD18-84FD9C51D728}" type="datetimeFigureOut">
              <a:rPr lang="en-US" smtClean="0"/>
              <a:t>11/13/12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237CBC-B159-E74B-B460-D8126FAC5371}"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005F7B8-9B94-C04E-AD18-84FD9C51D728}" type="datetimeFigureOut">
              <a:rPr lang="en-US" smtClean="0"/>
              <a:t>11/13/12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237CBC-B159-E74B-B460-D8126FAC5371}"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005F7B8-9B94-C04E-AD18-84FD9C51D728}" type="datetimeFigureOut">
              <a:rPr lang="en-US" smtClean="0"/>
              <a:t>11/13/12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237CBC-B159-E74B-B460-D8126FAC5371}"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8005F7B8-9B94-C04E-AD18-84FD9C51D728}" type="datetimeFigureOut">
              <a:rPr lang="en-US" smtClean="0"/>
              <a:t>11/13/12</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8005F7B8-9B94-C04E-AD18-84FD9C51D728}" type="datetimeFigureOut">
              <a:rPr lang="en-US" smtClean="0"/>
              <a:t>11/13/12</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5E237CBC-B159-E74B-B460-D8126FAC5371}"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8005F7B8-9B94-C04E-AD18-84FD9C51D728}" type="datetimeFigureOut">
              <a:rPr lang="en-US" smtClean="0"/>
              <a:t>11/13/12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237CBC-B159-E74B-B460-D8126FAC537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8005F7B8-9B94-C04E-AD18-84FD9C51D728}" type="datetimeFigureOut">
              <a:rPr lang="en-US" smtClean="0"/>
              <a:t>11/13/12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E237CBC-B159-E74B-B460-D8126FAC5371}"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8005F7B8-9B94-C04E-AD18-84FD9C51D728}" type="datetimeFigureOut">
              <a:rPr lang="en-US" smtClean="0"/>
              <a:t>11/13/12</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5E237CBC-B159-E74B-B460-D8126FAC537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8005F7B8-9B94-C04E-AD18-84FD9C51D728}" type="datetimeFigureOut">
              <a:rPr lang="en-US" smtClean="0"/>
              <a:t>11/13/12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237CBC-B159-E74B-B460-D8126FAC5371}"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8005F7B8-9B94-C04E-AD18-84FD9C51D728}" type="datetimeFigureOut">
              <a:rPr lang="en-US" smtClean="0"/>
              <a:t>11/13/12</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5E237CBC-B159-E74B-B460-D8126FAC537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www.youtube.com/watch?v=JZdv5lrJs4U"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www.youtube.com/watch?v=BhLIiF9QyTo"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www.youtube.com/watch?v=VzYDNWhQWYA"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www.youtube.com/watch?v=q8yky6-P1Uw"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youtu.be/CBoI0wBo4vw"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35.xml.rels><?xml version="1.0" encoding="UTF-8" standalone="yes"?>
<Relationships xmlns="http://schemas.openxmlformats.org/package/2006/relationships"><Relationship Id="rId3" Type="http://schemas.openxmlformats.org/officeDocument/2006/relationships/hyperlink" Target="http://www.jclarkgardner.com" TargetMode="External"/><Relationship Id="rId4" Type="http://schemas.openxmlformats.org/officeDocument/2006/relationships/hyperlink" Target="http://www.ascd.org/ASCD/pdf/siteASCD/publications/UbD_WhitePaper0312.pdf" TargetMode="External"/><Relationship Id="rId5" Type="http://schemas.openxmlformats.org/officeDocument/2006/relationships/hyperlink" Target="http://michelemartin.typepad.com/ADDIE.pdf" TargetMode="External"/><Relationship Id="rId6" Type="http://schemas.openxmlformats.org/officeDocument/2006/relationships/hyperlink" Target="http://raleighway.com/addie/" TargetMode="External"/><Relationship Id="rId1" Type="http://schemas.openxmlformats.org/officeDocument/2006/relationships/slideLayout" Target="../slideLayouts/slideLayout2.xml"/><Relationship Id="rId2" Type="http://schemas.openxmlformats.org/officeDocument/2006/relationships/hyperlink" Target="http://elearningcurve.edublogs.org/2009/06/10/discovering-instructional-design-11-the-kemp-mode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r"/>
            <a:r>
              <a:rPr lang="en-US" dirty="0" smtClean="0"/>
              <a:t>Instructional Design Models</a:t>
            </a:r>
            <a:endParaRPr lang="en-US" dirty="0"/>
          </a:p>
        </p:txBody>
      </p:sp>
      <p:sp>
        <p:nvSpPr>
          <p:cNvPr id="3" name="Subtitle 2"/>
          <p:cNvSpPr>
            <a:spLocks noGrp="1"/>
          </p:cNvSpPr>
          <p:nvPr>
            <p:ph type="subTitle" idx="1"/>
          </p:nvPr>
        </p:nvSpPr>
        <p:spPr/>
        <p:txBody>
          <a:bodyPr>
            <a:normAutofit lnSpcReduction="10000"/>
          </a:bodyPr>
          <a:lstStyle/>
          <a:p>
            <a:pPr algn="r"/>
            <a:r>
              <a:rPr lang="en-US" dirty="0" smtClean="0"/>
              <a:t>EDU 560 Fall 2012</a:t>
            </a:r>
          </a:p>
          <a:p>
            <a:pPr algn="r"/>
            <a:r>
              <a:rPr lang="en-US" dirty="0" smtClean="0"/>
              <a:t>Online Module </a:t>
            </a:r>
          </a:p>
          <a:p>
            <a:pPr algn="r"/>
            <a:r>
              <a:rPr lang="en-US" dirty="0" smtClean="0"/>
              <a:t>November  13, 2012</a:t>
            </a:r>
            <a:endParaRPr lang="en-US" dirty="0"/>
          </a:p>
        </p:txBody>
      </p:sp>
    </p:spTree>
    <p:extLst>
      <p:ext uri="{BB962C8B-B14F-4D97-AF65-F5344CB8AC3E}">
        <p14:creationId xmlns:p14="http://schemas.microsoft.com/office/powerpoint/2010/main" val="401297608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Kemp’s Instructional Model</a:t>
            </a:r>
            <a:endParaRPr lang="en-US" dirty="0"/>
          </a:p>
        </p:txBody>
      </p:sp>
      <p:sp>
        <p:nvSpPr>
          <p:cNvPr id="3" name="Content Placeholder 2"/>
          <p:cNvSpPr>
            <a:spLocks noGrp="1"/>
          </p:cNvSpPr>
          <p:nvPr>
            <p:ph idx="1"/>
          </p:nvPr>
        </p:nvSpPr>
        <p:spPr>
          <a:xfrm>
            <a:off x="498474" y="1317983"/>
            <a:ext cx="7556313" cy="5229573"/>
          </a:xfrm>
        </p:spPr>
        <p:txBody>
          <a:bodyPr>
            <a:normAutofit lnSpcReduction="10000"/>
          </a:bodyPr>
          <a:lstStyle/>
          <a:p>
            <a:r>
              <a:rPr lang="en-US" dirty="0" smtClean="0"/>
              <a:t>Developed by Jerold Kemp</a:t>
            </a:r>
          </a:p>
          <a:p>
            <a:r>
              <a:rPr lang="en-US" dirty="0" smtClean="0"/>
              <a:t>Defines </a:t>
            </a:r>
            <a:r>
              <a:rPr lang="en-US" dirty="0" smtClean="0">
                <a:solidFill>
                  <a:srgbClr val="FF6600"/>
                </a:solidFill>
              </a:rPr>
              <a:t>9 different components of instructional design and a continuous implementation/evaluation </a:t>
            </a:r>
            <a:r>
              <a:rPr lang="en-US" dirty="0" smtClean="0"/>
              <a:t>model</a:t>
            </a:r>
          </a:p>
          <a:p>
            <a:r>
              <a:rPr lang="en-US" dirty="0" smtClean="0"/>
              <a:t>The key to Kemp’s model is that it is a </a:t>
            </a:r>
            <a:r>
              <a:rPr lang="en-US" i="1" dirty="0" smtClean="0"/>
              <a:t>continuous</a:t>
            </a:r>
            <a:r>
              <a:rPr lang="en-US" dirty="0" smtClean="0"/>
              <a:t> model that requires planning, design, development and assessment</a:t>
            </a:r>
          </a:p>
          <a:p>
            <a:r>
              <a:rPr lang="en-US" dirty="0" smtClean="0"/>
              <a:t>The 9 components are:</a:t>
            </a:r>
          </a:p>
          <a:p>
            <a:pPr lvl="1"/>
            <a:r>
              <a:rPr lang="en-US" sz="1400" u="sng" dirty="0" smtClean="0"/>
              <a:t>Identify instructional problems </a:t>
            </a:r>
            <a:r>
              <a:rPr lang="en-US" sz="1400" dirty="0" smtClean="0"/>
              <a:t>and specify goals</a:t>
            </a:r>
          </a:p>
          <a:p>
            <a:pPr lvl="1"/>
            <a:r>
              <a:rPr lang="en-US" sz="1400" u="sng" dirty="0" smtClean="0"/>
              <a:t>Examine</a:t>
            </a:r>
            <a:r>
              <a:rPr lang="en-US" sz="1400" dirty="0" smtClean="0"/>
              <a:t> learner characteristics</a:t>
            </a:r>
          </a:p>
          <a:p>
            <a:pPr lvl="1"/>
            <a:r>
              <a:rPr lang="en-US" sz="1400" dirty="0" smtClean="0"/>
              <a:t>Identify subject content and </a:t>
            </a:r>
            <a:r>
              <a:rPr lang="en-US" sz="1400" u="sng" dirty="0" smtClean="0"/>
              <a:t>analyze task components </a:t>
            </a:r>
            <a:r>
              <a:rPr lang="en-US" sz="1400" dirty="0" smtClean="0"/>
              <a:t>related to goals</a:t>
            </a:r>
          </a:p>
          <a:p>
            <a:pPr lvl="1"/>
            <a:r>
              <a:rPr lang="en-US" sz="1400" u="sng" dirty="0" smtClean="0"/>
              <a:t>State instructional objectives </a:t>
            </a:r>
            <a:r>
              <a:rPr lang="en-US" sz="1400" dirty="0" smtClean="0"/>
              <a:t>for the learner</a:t>
            </a:r>
          </a:p>
          <a:p>
            <a:pPr lvl="1"/>
            <a:r>
              <a:rPr lang="en-US" sz="1400" u="sng" dirty="0" smtClean="0"/>
              <a:t>Sequence content </a:t>
            </a:r>
            <a:r>
              <a:rPr lang="en-US" sz="1400" dirty="0" smtClean="0"/>
              <a:t>within each instructional unit</a:t>
            </a:r>
          </a:p>
          <a:p>
            <a:pPr lvl="1"/>
            <a:r>
              <a:rPr lang="en-US" sz="1400" u="sng" dirty="0" smtClean="0"/>
              <a:t>Design</a:t>
            </a:r>
            <a:r>
              <a:rPr lang="en-US" sz="1400" dirty="0" smtClean="0"/>
              <a:t> instructional strategies </a:t>
            </a:r>
            <a:r>
              <a:rPr lang="en-US" sz="1400" u="sng" dirty="0" smtClean="0"/>
              <a:t>so each learn can master content</a:t>
            </a:r>
          </a:p>
          <a:p>
            <a:pPr lvl="1"/>
            <a:r>
              <a:rPr lang="en-US" sz="1400" u="sng" dirty="0" smtClean="0"/>
              <a:t>Plan the instructional message </a:t>
            </a:r>
            <a:r>
              <a:rPr lang="en-US" sz="1400" dirty="0" smtClean="0"/>
              <a:t>and delivery</a:t>
            </a:r>
          </a:p>
          <a:p>
            <a:pPr lvl="1"/>
            <a:r>
              <a:rPr lang="en-US" sz="1400" u="sng" dirty="0" smtClean="0"/>
              <a:t>Develop evaluation instruments </a:t>
            </a:r>
            <a:r>
              <a:rPr lang="en-US" sz="1400" dirty="0" smtClean="0"/>
              <a:t>to assess objectives</a:t>
            </a:r>
          </a:p>
          <a:p>
            <a:pPr lvl="1"/>
            <a:r>
              <a:rPr lang="en-US" sz="1400" u="sng" dirty="0" smtClean="0"/>
              <a:t>Select resources </a:t>
            </a:r>
            <a:r>
              <a:rPr lang="en-US" sz="1400" dirty="0" smtClean="0"/>
              <a:t>to support instruction and learning activities</a:t>
            </a:r>
            <a:endParaRPr lang="en-US" sz="1400" dirty="0"/>
          </a:p>
        </p:txBody>
      </p:sp>
    </p:spTree>
    <p:extLst>
      <p:ext uri="{BB962C8B-B14F-4D97-AF65-F5344CB8AC3E}">
        <p14:creationId xmlns:p14="http://schemas.microsoft.com/office/powerpoint/2010/main" val="2912176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of Kemp Model</a:t>
            </a:r>
            <a:endParaRPr lang="en-US" dirty="0"/>
          </a:p>
        </p:txBody>
      </p:sp>
      <p:pic>
        <p:nvPicPr>
          <p:cNvPr id="4" name="Content Placeholder 3" descr="kemp model.jpg"/>
          <p:cNvPicPr>
            <a:picLocks noGrp="1" noChangeAspect="1"/>
          </p:cNvPicPr>
          <p:nvPr>
            <p:ph idx="1"/>
          </p:nvPr>
        </p:nvPicPr>
        <p:blipFill>
          <a:blip r:embed="rId2">
            <a:extLst>
              <a:ext uri="{28A0092B-C50C-407E-A947-70E740481C1C}">
                <a14:useLocalDpi xmlns:a14="http://schemas.microsoft.com/office/drawing/2010/main" val="0"/>
              </a:ext>
            </a:extLst>
          </a:blip>
          <a:srcRect l="-17998" r="-17998"/>
          <a:stretch>
            <a:fillRect/>
          </a:stretch>
        </p:blipFill>
        <p:spPr>
          <a:xfrm>
            <a:off x="18700" y="1354665"/>
            <a:ext cx="9084361" cy="4983163"/>
          </a:xfrm>
        </p:spPr>
      </p:pic>
    </p:spTree>
    <p:extLst>
      <p:ext uri="{BB962C8B-B14F-4D97-AF65-F5344CB8AC3E}">
        <p14:creationId xmlns:p14="http://schemas.microsoft.com/office/powerpoint/2010/main" val="137467745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9270" y="2585766"/>
            <a:ext cx="4257508" cy="1362075"/>
          </a:xfrm>
        </p:spPr>
        <p:txBody>
          <a:bodyPr/>
          <a:lstStyle/>
          <a:p>
            <a:r>
              <a:rPr lang="en-US" dirty="0" smtClean="0"/>
              <a:t>The A.D.D.I.E. Model</a:t>
            </a:r>
            <a:endParaRPr lang="en-US" dirty="0"/>
          </a:p>
        </p:txBody>
      </p:sp>
    </p:spTree>
    <p:extLst>
      <p:ext uri="{BB962C8B-B14F-4D97-AF65-F5344CB8AC3E}">
        <p14:creationId xmlns:p14="http://schemas.microsoft.com/office/powerpoint/2010/main" val="131219494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A.D.D.I.E. Model</a:t>
            </a:r>
            <a:endParaRPr lang="en-US" dirty="0"/>
          </a:p>
        </p:txBody>
      </p:sp>
      <p:sp>
        <p:nvSpPr>
          <p:cNvPr id="3" name="Content Placeholder 2"/>
          <p:cNvSpPr>
            <a:spLocks noGrp="1"/>
          </p:cNvSpPr>
          <p:nvPr>
            <p:ph idx="1"/>
          </p:nvPr>
        </p:nvSpPr>
        <p:spPr/>
        <p:txBody>
          <a:bodyPr/>
          <a:lstStyle/>
          <a:p>
            <a:r>
              <a:rPr lang="en-US" dirty="0" smtClean="0"/>
              <a:t>The A.D.D.I.E. Model is thought to be </a:t>
            </a:r>
            <a:r>
              <a:rPr lang="en-US" dirty="0" smtClean="0">
                <a:solidFill>
                  <a:srgbClr val="FF6600"/>
                </a:solidFill>
              </a:rPr>
              <a:t>one of the most commonly used models  </a:t>
            </a:r>
            <a:r>
              <a:rPr lang="en-US" dirty="0" smtClean="0"/>
              <a:t>for creating instructional materials (lessons or units)</a:t>
            </a:r>
          </a:p>
          <a:p>
            <a:r>
              <a:rPr lang="en-US" dirty="0" smtClean="0"/>
              <a:t>It contains 5 phases:</a:t>
            </a:r>
          </a:p>
          <a:p>
            <a:pPr lvl="1"/>
            <a:r>
              <a:rPr lang="en-US" dirty="0" smtClean="0"/>
              <a:t>Analysis</a:t>
            </a:r>
          </a:p>
          <a:p>
            <a:pPr lvl="1"/>
            <a:r>
              <a:rPr lang="en-US" dirty="0" smtClean="0"/>
              <a:t>Design</a:t>
            </a:r>
          </a:p>
          <a:p>
            <a:pPr lvl="1"/>
            <a:r>
              <a:rPr lang="en-US" dirty="0" smtClean="0"/>
              <a:t>Development</a:t>
            </a:r>
          </a:p>
          <a:p>
            <a:pPr lvl="1"/>
            <a:r>
              <a:rPr lang="en-US" dirty="0" smtClean="0"/>
              <a:t>Implementation</a:t>
            </a:r>
          </a:p>
          <a:p>
            <a:pPr lvl="1"/>
            <a:r>
              <a:rPr lang="en-US" dirty="0" smtClean="0"/>
              <a:t>Evaluation</a:t>
            </a:r>
          </a:p>
          <a:p>
            <a:pPr lvl="1"/>
            <a:endParaRPr lang="en-US" dirty="0"/>
          </a:p>
          <a:p>
            <a:r>
              <a:rPr lang="en-US" dirty="0" smtClean="0"/>
              <a:t>Each phase has its own sub-set of tasks</a:t>
            </a:r>
          </a:p>
          <a:p>
            <a:r>
              <a:rPr lang="en-US" dirty="0" smtClean="0"/>
              <a:t>We’ll focus most of our attention in this module on understanding each phase and demonstrating how to apply the A.D.D.I.E. model</a:t>
            </a:r>
            <a:endParaRPr lang="en-US" dirty="0"/>
          </a:p>
        </p:txBody>
      </p:sp>
    </p:spTree>
    <p:extLst>
      <p:ext uri="{BB962C8B-B14F-4D97-AF65-F5344CB8AC3E}">
        <p14:creationId xmlns:p14="http://schemas.microsoft.com/office/powerpoint/2010/main" val="82015973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555" y="2060222"/>
            <a:ext cx="3255264" cy="3033889"/>
          </a:xfrm>
        </p:spPr>
        <p:txBody>
          <a:bodyPr/>
          <a:lstStyle/>
          <a:p>
            <a:r>
              <a:rPr lang="en-US" dirty="0" smtClean="0">
                <a:solidFill>
                  <a:schemeClr val="accent1">
                    <a:lumMod val="50000"/>
                  </a:schemeClr>
                </a:solidFill>
              </a:rPr>
              <a:t>Analysis</a:t>
            </a:r>
            <a:r>
              <a:rPr lang="en-US" dirty="0" smtClean="0"/>
              <a:t/>
            </a:r>
            <a:br>
              <a:rPr lang="en-US" dirty="0" smtClean="0"/>
            </a:br>
            <a:r>
              <a:rPr lang="en-US" dirty="0" smtClean="0"/>
              <a:t>Design</a:t>
            </a:r>
            <a:br>
              <a:rPr lang="en-US" dirty="0" smtClean="0"/>
            </a:br>
            <a:r>
              <a:rPr lang="en-US" dirty="0" smtClean="0"/>
              <a:t>Development</a:t>
            </a:r>
            <a:br>
              <a:rPr lang="en-US" dirty="0" smtClean="0"/>
            </a:br>
            <a:r>
              <a:rPr lang="en-US" dirty="0" smtClean="0"/>
              <a:t>Implementation</a:t>
            </a:r>
            <a:br>
              <a:rPr lang="en-US" dirty="0" smtClean="0"/>
            </a:br>
            <a:r>
              <a:rPr lang="en-US" dirty="0" smtClean="0"/>
              <a:t>Evaluation</a:t>
            </a:r>
            <a:br>
              <a:rPr lang="en-US" dirty="0" smtClean="0"/>
            </a:br>
            <a:r>
              <a:rPr lang="en-US" dirty="0"/>
              <a:t/>
            </a:r>
            <a:br>
              <a:rPr lang="en-US" dirty="0"/>
            </a:br>
            <a:endParaRPr lang="en-US" dirty="0"/>
          </a:p>
        </p:txBody>
      </p:sp>
      <p:sp>
        <p:nvSpPr>
          <p:cNvPr id="3" name="Content Placeholder 2"/>
          <p:cNvSpPr>
            <a:spLocks noGrp="1"/>
          </p:cNvSpPr>
          <p:nvPr>
            <p:ph idx="1"/>
          </p:nvPr>
        </p:nvSpPr>
        <p:spPr>
          <a:xfrm>
            <a:off x="4168775" y="273050"/>
            <a:ext cx="4597399" cy="6373283"/>
          </a:xfrm>
        </p:spPr>
        <p:txBody>
          <a:bodyPr>
            <a:normAutofit/>
          </a:bodyPr>
          <a:lstStyle/>
          <a:p>
            <a:r>
              <a:rPr lang="en-US" dirty="0" smtClean="0"/>
              <a:t>There are 4 parts to the Analysis phase:</a:t>
            </a:r>
          </a:p>
          <a:p>
            <a:pPr marL="342900" indent="-342900">
              <a:buFont typeface="+mj-lt"/>
              <a:buAutoNum type="arabicPeriod"/>
            </a:pPr>
            <a:r>
              <a:rPr lang="en-US" sz="1600" u="sng" dirty="0" smtClean="0"/>
              <a:t>Development of Instructional Goals</a:t>
            </a:r>
            <a:r>
              <a:rPr lang="en-US" sz="1600" dirty="0" smtClean="0"/>
              <a:t>: </a:t>
            </a:r>
            <a:r>
              <a:rPr lang="en-US" sz="1600" i="1" dirty="0" smtClean="0"/>
              <a:t>what is it you want your students to learn?</a:t>
            </a:r>
          </a:p>
          <a:p>
            <a:pPr marL="342900" indent="-342900">
              <a:buFont typeface="+mj-lt"/>
              <a:buAutoNum type="arabicPeriod"/>
            </a:pPr>
            <a:r>
              <a:rPr lang="en-US" sz="1600" u="sng" dirty="0" smtClean="0"/>
              <a:t>Instructional Analysis</a:t>
            </a:r>
            <a:r>
              <a:rPr lang="en-US" sz="1600" dirty="0" smtClean="0"/>
              <a:t>: </a:t>
            </a:r>
            <a:r>
              <a:rPr lang="en-US" sz="1600" i="1" dirty="0" smtClean="0"/>
              <a:t>what are all of the steps needed to carry out the objectives and meet the goals?</a:t>
            </a:r>
          </a:p>
          <a:p>
            <a:pPr marL="342900" indent="-342900">
              <a:buFont typeface="+mj-lt"/>
              <a:buAutoNum type="arabicPeriod"/>
            </a:pPr>
            <a:r>
              <a:rPr lang="en-US" sz="1600" u="sng" dirty="0" smtClean="0"/>
              <a:t>Learner Analysis:</a:t>
            </a:r>
            <a:r>
              <a:rPr lang="en-US" sz="1600" dirty="0" smtClean="0"/>
              <a:t>  </a:t>
            </a:r>
            <a:r>
              <a:rPr lang="en-US" sz="1600" i="1" dirty="0" smtClean="0"/>
              <a:t>what do your students already know how to do?  What knowledge on the subject do they already have that doesn’t need to be taught? </a:t>
            </a:r>
            <a:r>
              <a:rPr lang="en-US" sz="1600" dirty="0" smtClean="0"/>
              <a:t>Surveys and questionnaires can be given to determine this</a:t>
            </a:r>
            <a:endParaRPr lang="en-US" sz="1600" i="1" dirty="0" smtClean="0"/>
          </a:p>
          <a:p>
            <a:pPr marL="342900" indent="-342900">
              <a:buFont typeface="+mj-lt"/>
              <a:buAutoNum type="arabicPeriod"/>
            </a:pPr>
            <a:r>
              <a:rPr lang="en-US" sz="1600" u="sng" dirty="0" smtClean="0"/>
              <a:t>Learning Objectives: </a:t>
            </a:r>
            <a:r>
              <a:rPr lang="en-US" sz="1600" dirty="0" smtClean="0"/>
              <a:t> </a:t>
            </a:r>
            <a:r>
              <a:rPr lang="en-US" sz="1600" i="1" dirty="0" smtClean="0"/>
              <a:t>what should your students be able to do when instruction is complete? </a:t>
            </a:r>
            <a:r>
              <a:rPr lang="en-US" sz="1600" i="1" dirty="0"/>
              <a:t> </a:t>
            </a:r>
            <a:r>
              <a:rPr lang="en-US" sz="1600" dirty="0" smtClean="0"/>
              <a:t>“By the time my students finish this lesson they should be able to________________.” </a:t>
            </a:r>
          </a:p>
          <a:p>
            <a:pPr marL="0" indent="0">
              <a:buNone/>
            </a:pPr>
            <a:r>
              <a:rPr lang="en-US" sz="1600" u="sng" dirty="0" smtClean="0"/>
              <a:t>Strong Verbs: </a:t>
            </a:r>
            <a:r>
              <a:rPr lang="en-US" sz="1600" dirty="0" smtClean="0"/>
              <a:t> describe/demonstrate/show/explain</a:t>
            </a:r>
            <a:endParaRPr lang="en-US" sz="1600" u="sng" dirty="0"/>
          </a:p>
        </p:txBody>
      </p:sp>
    </p:spTree>
    <p:extLst>
      <p:ext uri="{BB962C8B-B14F-4D97-AF65-F5344CB8AC3E}">
        <p14:creationId xmlns:p14="http://schemas.microsoft.com/office/powerpoint/2010/main" val="54712645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555" y="2060222"/>
            <a:ext cx="3255264" cy="3033889"/>
          </a:xfrm>
        </p:spPr>
        <p:txBody>
          <a:bodyPr/>
          <a:lstStyle/>
          <a:p>
            <a:r>
              <a:rPr lang="en-US" dirty="0" smtClean="0">
                <a:solidFill>
                  <a:schemeClr val="accent1">
                    <a:lumMod val="50000"/>
                  </a:schemeClr>
                </a:solidFill>
              </a:rPr>
              <a:t>Analysis</a:t>
            </a:r>
            <a:r>
              <a:rPr lang="en-US" dirty="0" smtClean="0"/>
              <a:t/>
            </a:r>
            <a:br>
              <a:rPr lang="en-US" dirty="0" smtClean="0"/>
            </a:br>
            <a:r>
              <a:rPr lang="en-US" dirty="0" smtClean="0"/>
              <a:t>Design</a:t>
            </a:r>
            <a:br>
              <a:rPr lang="en-US" dirty="0" smtClean="0"/>
            </a:br>
            <a:r>
              <a:rPr lang="en-US" dirty="0" smtClean="0"/>
              <a:t>Development</a:t>
            </a:r>
            <a:br>
              <a:rPr lang="en-US" dirty="0" smtClean="0"/>
            </a:br>
            <a:r>
              <a:rPr lang="en-US" dirty="0" smtClean="0"/>
              <a:t>Implementation</a:t>
            </a:r>
            <a:br>
              <a:rPr lang="en-US" dirty="0" smtClean="0"/>
            </a:br>
            <a:r>
              <a:rPr lang="en-US" dirty="0" smtClean="0"/>
              <a:t>Evaluation</a:t>
            </a:r>
            <a:br>
              <a:rPr lang="en-US" dirty="0" smtClean="0"/>
            </a:br>
            <a:r>
              <a:rPr lang="en-US" dirty="0"/>
              <a:t/>
            </a:r>
            <a:br>
              <a:rPr lang="en-US" dirty="0"/>
            </a:br>
            <a:endParaRPr lang="en-US" dirty="0"/>
          </a:p>
        </p:txBody>
      </p:sp>
      <p:sp>
        <p:nvSpPr>
          <p:cNvPr id="3" name="Content Placeholder 2"/>
          <p:cNvSpPr>
            <a:spLocks noGrp="1"/>
          </p:cNvSpPr>
          <p:nvPr>
            <p:ph idx="1"/>
          </p:nvPr>
        </p:nvSpPr>
        <p:spPr>
          <a:xfrm>
            <a:off x="4168775" y="2474384"/>
            <a:ext cx="4820003" cy="1490839"/>
          </a:xfrm>
        </p:spPr>
        <p:txBody>
          <a:bodyPr/>
          <a:lstStyle/>
          <a:p>
            <a:pPr marL="0" indent="0">
              <a:buNone/>
            </a:pPr>
            <a:endParaRPr lang="en-US" dirty="0" smtClean="0"/>
          </a:p>
          <a:p>
            <a:pPr marL="0" indent="0">
              <a:buNone/>
            </a:pPr>
            <a:r>
              <a:rPr lang="en-US" dirty="0" smtClean="0">
                <a:hlinkClick r:id="rId2"/>
              </a:rPr>
              <a:t>http://www.youtube.com/watch?v=JZdv5lrJs4U</a:t>
            </a:r>
            <a:endParaRPr lang="en-US" dirty="0"/>
          </a:p>
        </p:txBody>
      </p:sp>
    </p:spTree>
    <p:extLst>
      <p:ext uri="{BB962C8B-B14F-4D97-AF65-F5344CB8AC3E}">
        <p14:creationId xmlns:p14="http://schemas.microsoft.com/office/powerpoint/2010/main" val="167777366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555" y="2060222"/>
            <a:ext cx="3255264" cy="3033889"/>
          </a:xfrm>
        </p:spPr>
        <p:txBody>
          <a:bodyPr/>
          <a:lstStyle/>
          <a:p>
            <a:r>
              <a:rPr lang="en-US" dirty="0" smtClean="0"/>
              <a:t>Analysis</a:t>
            </a:r>
            <a:br>
              <a:rPr lang="en-US" dirty="0" smtClean="0"/>
            </a:br>
            <a:r>
              <a:rPr lang="en-US" dirty="0" smtClean="0">
                <a:solidFill>
                  <a:srgbClr val="331933"/>
                </a:solidFill>
              </a:rPr>
              <a:t>Design</a:t>
            </a:r>
            <a:br>
              <a:rPr lang="en-US" dirty="0" smtClean="0">
                <a:solidFill>
                  <a:srgbClr val="331933"/>
                </a:solidFill>
              </a:rPr>
            </a:br>
            <a:r>
              <a:rPr lang="en-US" dirty="0" smtClean="0"/>
              <a:t>Development</a:t>
            </a:r>
            <a:br>
              <a:rPr lang="en-US" dirty="0" smtClean="0"/>
            </a:br>
            <a:r>
              <a:rPr lang="en-US" dirty="0" smtClean="0"/>
              <a:t>Implementation</a:t>
            </a:r>
            <a:br>
              <a:rPr lang="en-US" dirty="0" smtClean="0"/>
            </a:br>
            <a:r>
              <a:rPr lang="en-US" dirty="0" smtClean="0"/>
              <a:t>Evaluation</a:t>
            </a:r>
            <a:br>
              <a:rPr lang="en-US" dirty="0" smtClean="0"/>
            </a:br>
            <a:r>
              <a:rPr lang="en-US" dirty="0"/>
              <a:t/>
            </a:r>
            <a:br>
              <a:rPr lang="en-US" dirty="0"/>
            </a:br>
            <a:endParaRPr lang="en-US" dirty="0"/>
          </a:p>
        </p:txBody>
      </p:sp>
      <p:sp>
        <p:nvSpPr>
          <p:cNvPr id="3" name="Content Placeholder 2"/>
          <p:cNvSpPr>
            <a:spLocks noGrp="1"/>
          </p:cNvSpPr>
          <p:nvPr>
            <p:ph idx="1"/>
          </p:nvPr>
        </p:nvSpPr>
        <p:spPr>
          <a:xfrm>
            <a:off x="4168775" y="273050"/>
            <a:ext cx="4597399" cy="6330950"/>
          </a:xfrm>
        </p:spPr>
        <p:txBody>
          <a:bodyPr>
            <a:normAutofit lnSpcReduction="10000"/>
          </a:bodyPr>
          <a:lstStyle/>
          <a:p>
            <a:r>
              <a:rPr lang="en-US" dirty="0" smtClean="0"/>
              <a:t>The Design phase is the second phase in the A.D.D.I.E. model.  It has 3 components:</a:t>
            </a:r>
          </a:p>
          <a:p>
            <a:pPr marL="342900" indent="-342900">
              <a:buFont typeface="+mj-lt"/>
              <a:buAutoNum type="arabicPeriod"/>
            </a:pPr>
            <a:r>
              <a:rPr lang="en-US" u="sng" dirty="0" smtClean="0"/>
              <a:t>Design Assessments</a:t>
            </a:r>
            <a:r>
              <a:rPr lang="en-US" i="1" dirty="0" smtClean="0"/>
              <a:t>:  it’s important to know how you will assess if your instruction was effective.  </a:t>
            </a:r>
            <a:r>
              <a:rPr lang="en-US" dirty="0" smtClean="0"/>
              <a:t>Keep the following in mind when designing assessments:</a:t>
            </a:r>
          </a:p>
          <a:p>
            <a:pPr lvl="1"/>
            <a:r>
              <a:rPr lang="en-US" dirty="0" smtClean="0"/>
              <a:t>What are your goals?</a:t>
            </a:r>
          </a:p>
          <a:p>
            <a:pPr lvl="1"/>
            <a:r>
              <a:rPr lang="en-US" dirty="0" smtClean="0"/>
              <a:t>What do your learners already know?</a:t>
            </a:r>
          </a:p>
          <a:p>
            <a:pPr lvl="1"/>
            <a:r>
              <a:rPr lang="en-US" dirty="0" smtClean="0"/>
              <a:t>Try to teach in context and appropriate settings (for example, if you are teaching how to create a PowerPoint slide show it makes sense to teach your learners in a computer lab where they can demonstrate practice and knowledge)</a:t>
            </a:r>
          </a:p>
          <a:p>
            <a:pPr lvl="1"/>
            <a:r>
              <a:rPr lang="en-US" dirty="0" smtClean="0"/>
              <a:t>Make sure assessments are written clearly and grammatically correct.  No trick questions!  You are testing your student’s skill knowledge, not their test-taking ability</a:t>
            </a:r>
          </a:p>
        </p:txBody>
      </p:sp>
    </p:spTree>
    <p:extLst>
      <p:ext uri="{BB962C8B-B14F-4D97-AF65-F5344CB8AC3E}">
        <p14:creationId xmlns:p14="http://schemas.microsoft.com/office/powerpoint/2010/main" val="228582117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555" y="2060222"/>
            <a:ext cx="3255264" cy="3033889"/>
          </a:xfrm>
        </p:spPr>
        <p:txBody>
          <a:bodyPr/>
          <a:lstStyle/>
          <a:p>
            <a:r>
              <a:rPr lang="en-US" dirty="0" smtClean="0"/>
              <a:t>Analysis</a:t>
            </a:r>
            <a:br>
              <a:rPr lang="en-US" dirty="0" smtClean="0"/>
            </a:br>
            <a:r>
              <a:rPr lang="en-US" dirty="0" smtClean="0">
                <a:solidFill>
                  <a:srgbClr val="331933"/>
                </a:solidFill>
              </a:rPr>
              <a:t>Design</a:t>
            </a:r>
            <a:r>
              <a:rPr lang="en-US" dirty="0" smtClean="0"/>
              <a:t/>
            </a:r>
            <a:br>
              <a:rPr lang="en-US" dirty="0" smtClean="0"/>
            </a:br>
            <a:r>
              <a:rPr lang="en-US" dirty="0" smtClean="0"/>
              <a:t>Development</a:t>
            </a:r>
            <a:br>
              <a:rPr lang="en-US" dirty="0" smtClean="0"/>
            </a:br>
            <a:r>
              <a:rPr lang="en-US" dirty="0" smtClean="0"/>
              <a:t>Implementation</a:t>
            </a:r>
            <a:br>
              <a:rPr lang="en-US" dirty="0" smtClean="0"/>
            </a:br>
            <a:r>
              <a:rPr lang="en-US" dirty="0" smtClean="0"/>
              <a:t>Evaluation</a:t>
            </a:r>
            <a:br>
              <a:rPr lang="en-US" dirty="0" smtClean="0"/>
            </a:b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2. </a:t>
            </a:r>
            <a:r>
              <a:rPr lang="en-US" u="sng" dirty="0" smtClean="0"/>
              <a:t>Choose a Course Format</a:t>
            </a:r>
            <a:r>
              <a:rPr lang="en-US" dirty="0" smtClean="0"/>
              <a:t>: </a:t>
            </a:r>
            <a:r>
              <a:rPr lang="en-US" i="1" dirty="0" smtClean="0"/>
              <a:t>what delivery system(s) will you use to deliver your instruction?</a:t>
            </a:r>
          </a:p>
          <a:p>
            <a:pPr marL="0" indent="0">
              <a:buNone/>
            </a:pPr>
            <a:r>
              <a:rPr lang="en-US" dirty="0" smtClean="0"/>
              <a:t>Examples include</a:t>
            </a:r>
            <a:r>
              <a:rPr lang="en-US" i="1" dirty="0" smtClean="0"/>
              <a:t>:</a:t>
            </a:r>
          </a:p>
          <a:p>
            <a:r>
              <a:rPr lang="en-US" i="1" dirty="0" smtClean="0"/>
              <a:t>In Class Lecture</a:t>
            </a:r>
          </a:p>
          <a:p>
            <a:r>
              <a:rPr lang="en-US" i="1" dirty="0" smtClean="0"/>
              <a:t>Online module like this one</a:t>
            </a:r>
          </a:p>
          <a:p>
            <a:r>
              <a:rPr lang="en-US" i="1" dirty="0" smtClean="0"/>
              <a:t>Self paced workbook</a:t>
            </a:r>
          </a:p>
          <a:p>
            <a:r>
              <a:rPr lang="en-US" i="1" dirty="0" smtClean="0"/>
              <a:t>Webinars</a:t>
            </a:r>
          </a:p>
          <a:p>
            <a:r>
              <a:rPr lang="en-US" i="1" dirty="0" smtClean="0"/>
              <a:t>Blended learning (a combination of different formats)</a:t>
            </a:r>
          </a:p>
          <a:p>
            <a:endParaRPr lang="en-US" dirty="0"/>
          </a:p>
        </p:txBody>
      </p:sp>
    </p:spTree>
    <p:extLst>
      <p:ext uri="{BB962C8B-B14F-4D97-AF65-F5344CB8AC3E}">
        <p14:creationId xmlns:p14="http://schemas.microsoft.com/office/powerpoint/2010/main" val="384633166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555" y="2060222"/>
            <a:ext cx="3255264" cy="3033889"/>
          </a:xfrm>
        </p:spPr>
        <p:txBody>
          <a:bodyPr/>
          <a:lstStyle/>
          <a:p>
            <a:r>
              <a:rPr lang="en-US" dirty="0" smtClean="0"/>
              <a:t>Analysis</a:t>
            </a:r>
            <a:br>
              <a:rPr lang="en-US" dirty="0" smtClean="0"/>
            </a:br>
            <a:r>
              <a:rPr lang="en-US" dirty="0" smtClean="0">
                <a:solidFill>
                  <a:srgbClr val="331933"/>
                </a:solidFill>
              </a:rPr>
              <a:t>Design</a:t>
            </a:r>
            <a:r>
              <a:rPr lang="en-US" dirty="0" smtClean="0"/>
              <a:t/>
            </a:r>
            <a:br>
              <a:rPr lang="en-US" dirty="0" smtClean="0"/>
            </a:br>
            <a:r>
              <a:rPr lang="en-US" dirty="0" smtClean="0"/>
              <a:t>Development</a:t>
            </a:r>
            <a:br>
              <a:rPr lang="en-US" dirty="0" smtClean="0"/>
            </a:br>
            <a:r>
              <a:rPr lang="en-US" dirty="0" smtClean="0"/>
              <a:t>Implementation</a:t>
            </a:r>
            <a:br>
              <a:rPr lang="en-US" dirty="0" smtClean="0"/>
            </a:br>
            <a:r>
              <a:rPr lang="en-US" dirty="0" smtClean="0"/>
              <a:t>Evaluation</a:t>
            </a:r>
            <a:br>
              <a:rPr lang="en-US" dirty="0" smtClean="0"/>
            </a:br>
            <a:r>
              <a:rPr lang="en-US" dirty="0"/>
              <a:t/>
            </a:r>
            <a:br>
              <a:rPr lang="en-US" dirty="0"/>
            </a:br>
            <a:endParaRPr lang="en-US" dirty="0"/>
          </a:p>
        </p:txBody>
      </p:sp>
      <p:sp>
        <p:nvSpPr>
          <p:cNvPr id="3" name="Content Placeholder 2"/>
          <p:cNvSpPr>
            <a:spLocks noGrp="1"/>
          </p:cNvSpPr>
          <p:nvPr>
            <p:ph idx="1"/>
          </p:nvPr>
        </p:nvSpPr>
        <p:spPr>
          <a:xfrm>
            <a:off x="4168775" y="273050"/>
            <a:ext cx="4597399" cy="6373283"/>
          </a:xfrm>
        </p:spPr>
        <p:txBody>
          <a:bodyPr>
            <a:normAutofit/>
          </a:bodyPr>
          <a:lstStyle/>
          <a:p>
            <a:pPr marL="0" indent="0">
              <a:buNone/>
            </a:pPr>
            <a:r>
              <a:rPr lang="en-US" dirty="0" smtClean="0"/>
              <a:t>3. </a:t>
            </a:r>
            <a:r>
              <a:rPr lang="en-US" u="sng" dirty="0" smtClean="0"/>
              <a:t>Instructional Strategy</a:t>
            </a:r>
            <a:r>
              <a:rPr lang="en-US" dirty="0" smtClean="0"/>
              <a:t>:  </a:t>
            </a:r>
            <a:r>
              <a:rPr lang="en-US" i="1" dirty="0" smtClean="0"/>
              <a:t>how will you deliver your instruction?</a:t>
            </a:r>
          </a:p>
          <a:p>
            <a:pPr marL="0" indent="0">
              <a:buNone/>
            </a:pPr>
            <a:r>
              <a:rPr lang="en-US" dirty="0" smtClean="0"/>
              <a:t>Examples include:</a:t>
            </a:r>
          </a:p>
          <a:p>
            <a:r>
              <a:rPr lang="en-US" dirty="0" smtClean="0"/>
              <a:t>Lectures</a:t>
            </a:r>
          </a:p>
          <a:p>
            <a:r>
              <a:rPr lang="en-US" dirty="0" smtClean="0"/>
              <a:t>Readings</a:t>
            </a:r>
          </a:p>
          <a:p>
            <a:r>
              <a:rPr lang="en-US" dirty="0" smtClean="0"/>
              <a:t>Discussions</a:t>
            </a:r>
          </a:p>
          <a:p>
            <a:r>
              <a:rPr lang="en-US" dirty="0" smtClean="0"/>
              <a:t>Projects</a:t>
            </a:r>
          </a:p>
          <a:p>
            <a:r>
              <a:rPr lang="en-US" dirty="0" smtClean="0"/>
              <a:t>Worksheets</a:t>
            </a:r>
          </a:p>
          <a:p>
            <a:r>
              <a:rPr lang="en-US" dirty="0" smtClean="0"/>
              <a:t>Activities</a:t>
            </a:r>
          </a:p>
          <a:p>
            <a:r>
              <a:rPr lang="en-US" dirty="0" smtClean="0"/>
              <a:t>Group work</a:t>
            </a:r>
          </a:p>
          <a:p>
            <a:pPr marL="0" indent="0">
              <a:buNone/>
            </a:pPr>
            <a:r>
              <a:rPr lang="en-US" sz="1600" u="sng" dirty="0" smtClean="0"/>
              <a:t>Things to keep in mind</a:t>
            </a:r>
            <a:r>
              <a:rPr lang="en-US" sz="1600" dirty="0" smtClean="0"/>
              <a:t>:  how will you motivate your learners? How will you illustrate your objectives? Make sure your content is concise. Will your learners participate and practice?  Will you provide feedback?</a:t>
            </a:r>
            <a:endParaRPr lang="en-US" sz="1600" dirty="0"/>
          </a:p>
        </p:txBody>
      </p:sp>
    </p:spTree>
    <p:extLst>
      <p:ext uri="{BB962C8B-B14F-4D97-AF65-F5344CB8AC3E}">
        <p14:creationId xmlns:p14="http://schemas.microsoft.com/office/powerpoint/2010/main" val="324303079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555" y="2060222"/>
            <a:ext cx="3255264" cy="3033889"/>
          </a:xfrm>
        </p:spPr>
        <p:txBody>
          <a:bodyPr/>
          <a:lstStyle/>
          <a:p>
            <a:r>
              <a:rPr lang="en-US" dirty="0" smtClean="0"/>
              <a:t>Analysis</a:t>
            </a:r>
            <a:br>
              <a:rPr lang="en-US" dirty="0" smtClean="0"/>
            </a:br>
            <a:r>
              <a:rPr lang="en-US" dirty="0" smtClean="0">
                <a:solidFill>
                  <a:srgbClr val="331933"/>
                </a:solidFill>
              </a:rPr>
              <a:t>Design</a:t>
            </a:r>
            <a:r>
              <a:rPr lang="en-US" dirty="0" smtClean="0"/>
              <a:t/>
            </a:r>
            <a:br>
              <a:rPr lang="en-US" dirty="0" smtClean="0"/>
            </a:br>
            <a:r>
              <a:rPr lang="en-US" dirty="0" smtClean="0"/>
              <a:t>Development</a:t>
            </a:r>
            <a:br>
              <a:rPr lang="en-US" dirty="0" smtClean="0"/>
            </a:br>
            <a:r>
              <a:rPr lang="en-US" dirty="0" smtClean="0"/>
              <a:t>Implementation</a:t>
            </a:r>
            <a:br>
              <a:rPr lang="en-US" dirty="0" smtClean="0"/>
            </a:br>
            <a:r>
              <a:rPr lang="en-US" dirty="0" smtClean="0"/>
              <a:t>Evaluation</a:t>
            </a:r>
            <a:br>
              <a:rPr lang="en-US" dirty="0" smtClean="0"/>
            </a:br>
            <a:r>
              <a:rPr lang="en-US" dirty="0"/>
              <a:t/>
            </a:r>
            <a:br>
              <a:rPr lang="en-US" dirty="0"/>
            </a:br>
            <a:endParaRPr lang="en-US" dirty="0"/>
          </a:p>
        </p:txBody>
      </p:sp>
      <p:sp>
        <p:nvSpPr>
          <p:cNvPr id="3" name="Content Placeholder 2"/>
          <p:cNvSpPr>
            <a:spLocks noGrp="1"/>
          </p:cNvSpPr>
          <p:nvPr>
            <p:ph idx="1"/>
          </p:nvPr>
        </p:nvSpPr>
        <p:spPr>
          <a:xfrm>
            <a:off x="4168775" y="273050"/>
            <a:ext cx="4735336" cy="5853113"/>
          </a:xfrm>
        </p:spPr>
        <p:txBody>
          <a:bodyPr/>
          <a:lstStyle/>
          <a:p>
            <a:pPr marL="0" indent="0">
              <a:buNone/>
            </a:pPr>
            <a:endParaRPr lang="en-US" dirty="0" smtClean="0"/>
          </a:p>
          <a:p>
            <a:endParaRPr lang="en-US" dirty="0"/>
          </a:p>
          <a:p>
            <a:pPr marL="0" indent="0">
              <a:buNone/>
            </a:pPr>
            <a:r>
              <a:rPr lang="en-US" dirty="0" smtClean="0">
                <a:hlinkClick r:id="rId2"/>
              </a:rPr>
              <a:t>http://www.youtube.com/watch?v=BhLIiF9QyTo</a:t>
            </a:r>
            <a:endParaRPr lang="en-US" dirty="0"/>
          </a:p>
        </p:txBody>
      </p:sp>
    </p:spTree>
    <p:extLst>
      <p:ext uri="{BB962C8B-B14F-4D97-AF65-F5344CB8AC3E}">
        <p14:creationId xmlns:p14="http://schemas.microsoft.com/office/powerpoint/2010/main" val="109707613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304616"/>
            <a:ext cx="7556313" cy="1116106"/>
          </a:xfrm>
        </p:spPr>
        <p:txBody>
          <a:bodyPr/>
          <a:lstStyle/>
          <a:p>
            <a:r>
              <a:rPr lang="en-US" dirty="0" smtClean="0"/>
              <a:t>Do You Recognize This?</a:t>
            </a:r>
            <a:endParaRPr lang="en-US" dirty="0"/>
          </a:p>
        </p:txBody>
      </p:sp>
      <p:pic>
        <p:nvPicPr>
          <p:cNvPr id="4" name="Content Placeholder 3" descr="Screen Shot 2012-10-19 at 11.17.37 AM.png"/>
          <p:cNvPicPr>
            <a:picLocks noGrp="1" noChangeAspect="1"/>
          </p:cNvPicPr>
          <p:nvPr>
            <p:ph idx="1"/>
          </p:nvPr>
        </p:nvPicPr>
        <p:blipFill>
          <a:blip r:embed="rId2">
            <a:extLst>
              <a:ext uri="{28A0092B-C50C-407E-A947-70E740481C1C}">
                <a14:useLocalDpi xmlns:a14="http://schemas.microsoft.com/office/drawing/2010/main" val="0"/>
              </a:ext>
            </a:extLst>
          </a:blip>
          <a:srcRect t="-62139" b="-62139"/>
          <a:stretch>
            <a:fillRect/>
          </a:stretch>
        </p:blipFill>
        <p:spPr>
          <a:xfrm>
            <a:off x="55680" y="55224"/>
            <a:ext cx="6142706" cy="3494046"/>
          </a:xfrm>
        </p:spPr>
      </p:pic>
      <p:pic>
        <p:nvPicPr>
          <p:cNvPr id="5" name="Content Placeholder 3" descr="Screen Shot 2012-10-19 at 11.18.03 AM.png"/>
          <p:cNvPicPr>
            <a:picLocks noChangeAspect="1"/>
          </p:cNvPicPr>
          <p:nvPr/>
        </p:nvPicPr>
        <p:blipFill>
          <a:blip r:embed="rId3">
            <a:extLst>
              <a:ext uri="{28A0092B-C50C-407E-A947-70E740481C1C}">
                <a14:useLocalDpi xmlns:a14="http://schemas.microsoft.com/office/drawing/2010/main" val="0"/>
              </a:ext>
            </a:extLst>
          </a:blip>
          <a:srcRect l="-29267" r="-29267"/>
          <a:stretch>
            <a:fillRect/>
          </a:stretch>
        </p:blipFill>
        <p:spPr>
          <a:xfrm>
            <a:off x="1436167" y="2446630"/>
            <a:ext cx="7495583" cy="4111651"/>
          </a:xfrm>
          <a:prstGeom prst="rect">
            <a:avLst/>
          </a:prstGeom>
        </p:spPr>
      </p:pic>
    </p:spTree>
    <p:extLst>
      <p:ext uri="{BB962C8B-B14F-4D97-AF65-F5344CB8AC3E}">
        <p14:creationId xmlns:p14="http://schemas.microsoft.com/office/powerpoint/2010/main" val="61331249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555" y="2060222"/>
            <a:ext cx="3255264" cy="3033889"/>
          </a:xfrm>
        </p:spPr>
        <p:txBody>
          <a:bodyPr/>
          <a:lstStyle/>
          <a:p>
            <a:r>
              <a:rPr lang="en-US" dirty="0" smtClean="0"/>
              <a:t>Analysis</a:t>
            </a:r>
            <a:br>
              <a:rPr lang="en-US" dirty="0" smtClean="0"/>
            </a:br>
            <a:r>
              <a:rPr lang="en-US" dirty="0" smtClean="0"/>
              <a:t>Design</a:t>
            </a:r>
            <a:br>
              <a:rPr lang="en-US" dirty="0" smtClean="0"/>
            </a:br>
            <a:r>
              <a:rPr lang="en-US" dirty="0" smtClean="0">
                <a:solidFill>
                  <a:srgbClr val="331933"/>
                </a:solidFill>
              </a:rPr>
              <a:t>Development</a:t>
            </a:r>
            <a:r>
              <a:rPr lang="en-US" dirty="0" smtClean="0"/>
              <a:t/>
            </a:r>
            <a:br>
              <a:rPr lang="en-US" dirty="0" smtClean="0"/>
            </a:br>
            <a:r>
              <a:rPr lang="en-US" dirty="0" smtClean="0"/>
              <a:t>Implementation</a:t>
            </a:r>
            <a:br>
              <a:rPr lang="en-US" dirty="0" smtClean="0"/>
            </a:br>
            <a:r>
              <a:rPr lang="en-US" dirty="0" smtClean="0"/>
              <a:t>Evaluation</a:t>
            </a:r>
            <a:br>
              <a:rPr lang="en-US" dirty="0" smtClean="0"/>
            </a:br>
            <a:r>
              <a:rPr lang="en-US" dirty="0"/>
              <a:t/>
            </a:r>
            <a:br>
              <a:rPr lang="en-US" dirty="0"/>
            </a:br>
            <a:endParaRPr lang="en-US" dirty="0"/>
          </a:p>
        </p:txBody>
      </p:sp>
      <p:sp>
        <p:nvSpPr>
          <p:cNvPr id="3" name="Content Placeholder 2"/>
          <p:cNvSpPr>
            <a:spLocks noGrp="1"/>
          </p:cNvSpPr>
          <p:nvPr>
            <p:ph idx="1"/>
          </p:nvPr>
        </p:nvSpPr>
        <p:spPr/>
        <p:txBody>
          <a:bodyPr/>
          <a:lstStyle/>
          <a:p>
            <a:r>
              <a:rPr lang="en-US" dirty="0" smtClean="0"/>
              <a:t>The Development phase is where you will create and assemble your content</a:t>
            </a:r>
          </a:p>
          <a:p>
            <a:r>
              <a:rPr lang="en-US" dirty="0" smtClean="0"/>
              <a:t>After developing all of your content be sure to complete a run-through</a:t>
            </a:r>
          </a:p>
          <a:p>
            <a:r>
              <a:rPr lang="en-US" dirty="0" smtClean="0"/>
              <a:t>Its important to look back at your Leaner analysis- you need to know what your students already know so you don’t waste instructional time repeating content</a:t>
            </a:r>
            <a:endParaRPr lang="en-US" dirty="0"/>
          </a:p>
        </p:txBody>
      </p:sp>
    </p:spTree>
    <p:extLst>
      <p:ext uri="{BB962C8B-B14F-4D97-AF65-F5344CB8AC3E}">
        <p14:creationId xmlns:p14="http://schemas.microsoft.com/office/powerpoint/2010/main" val="174735917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555" y="2060222"/>
            <a:ext cx="3255264" cy="3033889"/>
          </a:xfrm>
        </p:spPr>
        <p:txBody>
          <a:bodyPr/>
          <a:lstStyle/>
          <a:p>
            <a:r>
              <a:rPr lang="en-US" dirty="0" smtClean="0"/>
              <a:t>Analysis</a:t>
            </a:r>
            <a:br>
              <a:rPr lang="en-US" dirty="0" smtClean="0"/>
            </a:br>
            <a:r>
              <a:rPr lang="en-US" dirty="0" smtClean="0"/>
              <a:t>Design</a:t>
            </a:r>
            <a:br>
              <a:rPr lang="en-US" dirty="0" smtClean="0"/>
            </a:br>
            <a:r>
              <a:rPr lang="en-US" dirty="0" smtClean="0">
                <a:solidFill>
                  <a:srgbClr val="331933"/>
                </a:solidFill>
              </a:rPr>
              <a:t>Development</a:t>
            </a:r>
            <a:r>
              <a:rPr lang="en-US" dirty="0" smtClean="0"/>
              <a:t/>
            </a:r>
            <a:br>
              <a:rPr lang="en-US" dirty="0" smtClean="0"/>
            </a:br>
            <a:r>
              <a:rPr lang="en-US" dirty="0" smtClean="0"/>
              <a:t>Implementation</a:t>
            </a:r>
            <a:br>
              <a:rPr lang="en-US" dirty="0" smtClean="0"/>
            </a:br>
            <a:r>
              <a:rPr lang="en-US" dirty="0" smtClean="0"/>
              <a:t>Evaluation</a:t>
            </a:r>
            <a:br>
              <a:rPr lang="en-US" dirty="0" smtClean="0"/>
            </a:b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hlinkClick r:id="rId2"/>
              </a:rPr>
              <a:t>http://www.youtube.com/watch?v=VzYDNWhQWYA</a:t>
            </a:r>
            <a:endParaRPr lang="en-US" dirty="0"/>
          </a:p>
        </p:txBody>
      </p:sp>
    </p:spTree>
    <p:extLst>
      <p:ext uri="{BB962C8B-B14F-4D97-AF65-F5344CB8AC3E}">
        <p14:creationId xmlns:p14="http://schemas.microsoft.com/office/powerpoint/2010/main" val="214211585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555" y="2060222"/>
            <a:ext cx="3255264" cy="3033889"/>
          </a:xfrm>
        </p:spPr>
        <p:txBody>
          <a:bodyPr/>
          <a:lstStyle/>
          <a:p>
            <a:r>
              <a:rPr lang="en-US" dirty="0" smtClean="0"/>
              <a:t>Analysis</a:t>
            </a:r>
            <a:br>
              <a:rPr lang="en-US" dirty="0" smtClean="0"/>
            </a:br>
            <a:r>
              <a:rPr lang="en-US" dirty="0" smtClean="0"/>
              <a:t>Design</a:t>
            </a:r>
            <a:br>
              <a:rPr lang="en-US" dirty="0" smtClean="0"/>
            </a:br>
            <a:r>
              <a:rPr lang="en-US" dirty="0" smtClean="0"/>
              <a:t>Development</a:t>
            </a:r>
            <a:br>
              <a:rPr lang="en-US" dirty="0" smtClean="0"/>
            </a:br>
            <a:r>
              <a:rPr lang="en-US" dirty="0" smtClean="0">
                <a:solidFill>
                  <a:srgbClr val="331933"/>
                </a:solidFill>
              </a:rPr>
              <a:t>Implementation</a:t>
            </a:r>
            <a:br>
              <a:rPr lang="en-US" dirty="0" smtClean="0">
                <a:solidFill>
                  <a:srgbClr val="331933"/>
                </a:solidFill>
              </a:rPr>
            </a:br>
            <a:r>
              <a:rPr lang="en-US" dirty="0" smtClean="0"/>
              <a:t>Evaluation</a:t>
            </a:r>
            <a:br>
              <a:rPr lang="en-US" dirty="0" smtClean="0"/>
            </a:br>
            <a:r>
              <a:rPr lang="en-US" dirty="0"/>
              <a:t/>
            </a:r>
            <a:br>
              <a:rPr lang="en-US" dirty="0"/>
            </a:br>
            <a:endParaRPr lang="en-US" dirty="0"/>
          </a:p>
        </p:txBody>
      </p:sp>
      <p:sp>
        <p:nvSpPr>
          <p:cNvPr id="3" name="Content Placeholder 2"/>
          <p:cNvSpPr>
            <a:spLocks noGrp="1"/>
          </p:cNvSpPr>
          <p:nvPr>
            <p:ph idx="1"/>
          </p:nvPr>
        </p:nvSpPr>
        <p:spPr>
          <a:xfrm>
            <a:off x="4168775" y="273050"/>
            <a:ext cx="4597399" cy="6584950"/>
          </a:xfrm>
        </p:spPr>
        <p:txBody>
          <a:bodyPr/>
          <a:lstStyle/>
          <a:p>
            <a:r>
              <a:rPr lang="en-US" dirty="0" smtClean="0"/>
              <a:t>While the Implementation phase is where you will deliver instruction there are some tasks that need to be complete in order to do so</a:t>
            </a:r>
          </a:p>
          <a:p>
            <a:pPr marL="342900" indent="-342900">
              <a:buFont typeface="+mj-lt"/>
              <a:buAutoNum type="arabicPeriod"/>
            </a:pPr>
            <a:r>
              <a:rPr lang="en-US" u="sng" dirty="0" smtClean="0"/>
              <a:t>Train the Instructor</a:t>
            </a:r>
            <a:r>
              <a:rPr lang="en-US" dirty="0" smtClean="0"/>
              <a:t>:  in most instances the teacher will be developing and implementing the content.  If this isn’t the case this is when you would train the person delivering instruction</a:t>
            </a:r>
          </a:p>
          <a:p>
            <a:pPr marL="342900" indent="-342900">
              <a:buFont typeface="+mj-lt"/>
              <a:buAutoNum type="arabicPeriod"/>
            </a:pPr>
            <a:r>
              <a:rPr lang="en-US" u="sng" dirty="0" smtClean="0"/>
              <a:t>Prepare Learners</a:t>
            </a:r>
            <a:r>
              <a:rPr lang="en-US" dirty="0" smtClean="0"/>
              <a:t>: make sure your students are ready for instruction.  Are there prerequisites they need?  Do they need to attend any orientation before they receive your content?</a:t>
            </a:r>
          </a:p>
          <a:p>
            <a:pPr marL="342900" indent="-342900">
              <a:buFont typeface="+mj-lt"/>
              <a:buAutoNum type="arabicPeriod"/>
            </a:pPr>
            <a:r>
              <a:rPr lang="en-US" u="sng" dirty="0" smtClean="0"/>
              <a:t>Arrange the Learning Space</a:t>
            </a:r>
            <a:r>
              <a:rPr lang="en-US" dirty="0" smtClean="0"/>
              <a:t>:  gather any materials you will need to complete your instruction.  If using technology be sure to TEST IT FIRST to make sure it will work! Don’t wait until you have students in front of you!</a:t>
            </a:r>
            <a:endParaRPr lang="en-US" dirty="0"/>
          </a:p>
        </p:txBody>
      </p:sp>
    </p:spTree>
    <p:extLst>
      <p:ext uri="{BB962C8B-B14F-4D97-AF65-F5344CB8AC3E}">
        <p14:creationId xmlns:p14="http://schemas.microsoft.com/office/powerpoint/2010/main" val="216423960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555" y="2060222"/>
            <a:ext cx="3255264" cy="3033889"/>
          </a:xfrm>
        </p:spPr>
        <p:txBody>
          <a:bodyPr/>
          <a:lstStyle/>
          <a:p>
            <a:r>
              <a:rPr lang="en-US" dirty="0" smtClean="0"/>
              <a:t>Analysis</a:t>
            </a:r>
            <a:br>
              <a:rPr lang="en-US" dirty="0" smtClean="0"/>
            </a:br>
            <a:r>
              <a:rPr lang="en-US" dirty="0" smtClean="0"/>
              <a:t>Design</a:t>
            </a:r>
            <a:br>
              <a:rPr lang="en-US" dirty="0" smtClean="0"/>
            </a:br>
            <a:r>
              <a:rPr lang="en-US" dirty="0" smtClean="0"/>
              <a:t>Development</a:t>
            </a:r>
            <a:br>
              <a:rPr lang="en-US" dirty="0" smtClean="0"/>
            </a:br>
            <a:r>
              <a:rPr lang="en-US" dirty="0" smtClean="0">
                <a:solidFill>
                  <a:srgbClr val="331933"/>
                </a:solidFill>
              </a:rPr>
              <a:t>Implementation</a:t>
            </a:r>
            <a:r>
              <a:rPr lang="en-US" dirty="0" smtClean="0"/>
              <a:t/>
            </a:r>
            <a:br>
              <a:rPr lang="en-US" dirty="0" smtClean="0"/>
            </a:br>
            <a:r>
              <a:rPr lang="en-US" dirty="0" smtClean="0"/>
              <a:t>Evaluation</a:t>
            </a:r>
            <a:br>
              <a:rPr lang="en-US" dirty="0" smtClean="0"/>
            </a:b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endParaRPr lang="en-US" dirty="0" smtClean="0"/>
          </a:p>
          <a:p>
            <a:endParaRPr lang="en-US" dirty="0"/>
          </a:p>
          <a:p>
            <a:endParaRPr lang="en-US" dirty="0" smtClean="0"/>
          </a:p>
          <a:p>
            <a:pPr marL="0" indent="0">
              <a:buNone/>
            </a:pPr>
            <a:r>
              <a:rPr lang="en-US" dirty="0" smtClean="0">
                <a:hlinkClick r:id="rId2"/>
              </a:rPr>
              <a:t>http://www.youtube.com/watch?v=q8yky6-P1Uw</a:t>
            </a:r>
            <a:endParaRPr lang="en-US" dirty="0"/>
          </a:p>
        </p:txBody>
      </p:sp>
    </p:spTree>
    <p:extLst>
      <p:ext uri="{BB962C8B-B14F-4D97-AF65-F5344CB8AC3E}">
        <p14:creationId xmlns:p14="http://schemas.microsoft.com/office/powerpoint/2010/main" val="344713798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555" y="2060222"/>
            <a:ext cx="3255264" cy="3033889"/>
          </a:xfrm>
        </p:spPr>
        <p:txBody>
          <a:bodyPr/>
          <a:lstStyle/>
          <a:p>
            <a:r>
              <a:rPr lang="en-US" dirty="0" smtClean="0"/>
              <a:t>Analysis</a:t>
            </a:r>
            <a:br>
              <a:rPr lang="en-US" dirty="0" smtClean="0"/>
            </a:br>
            <a:r>
              <a:rPr lang="en-US" dirty="0" smtClean="0"/>
              <a:t>Design</a:t>
            </a:r>
            <a:br>
              <a:rPr lang="en-US" dirty="0" smtClean="0"/>
            </a:br>
            <a:r>
              <a:rPr lang="en-US" dirty="0" smtClean="0"/>
              <a:t>Development</a:t>
            </a:r>
            <a:br>
              <a:rPr lang="en-US" dirty="0" smtClean="0"/>
            </a:br>
            <a:r>
              <a:rPr lang="en-US" dirty="0" smtClean="0"/>
              <a:t>Implementation</a:t>
            </a:r>
            <a:br>
              <a:rPr lang="en-US" dirty="0" smtClean="0"/>
            </a:br>
            <a:r>
              <a:rPr lang="en-US" dirty="0" smtClean="0">
                <a:solidFill>
                  <a:srgbClr val="331933"/>
                </a:solidFill>
              </a:rPr>
              <a:t>Evaluation</a:t>
            </a:r>
            <a:r>
              <a:rPr lang="en-US" dirty="0" smtClean="0"/>
              <a:t/>
            </a:r>
            <a:br>
              <a:rPr lang="en-US" dirty="0" smtClean="0"/>
            </a:br>
            <a:r>
              <a:rPr lang="en-US" dirty="0"/>
              <a:t/>
            </a:r>
            <a:br>
              <a:rPr lang="en-US" dirty="0"/>
            </a:br>
            <a:endParaRPr lang="en-US" dirty="0"/>
          </a:p>
        </p:txBody>
      </p:sp>
      <p:sp>
        <p:nvSpPr>
          <p:cNvPr id="3" name="Content Placeholder 2"/>
          <p:cNvSpPr>
            <a:spLocks noGrp="1"/>
          </p:cNvSpPr>
          <p:nvPr>
            <p:ph idx="1"/>
          </p:nvPr>
        </p:nvSpPr>
        <p:spPr/>
        <p:txBody>
          <a:bodyPr/>
          <a:lstStyle/>
          <a:p>
            <a:r>
              <a:rPr lang="en-US" dirty="0" smtClean="0"/>
              <a:t>There are two parts to evaluation: formative and summative </a:t>
            </a:r>
          </a:p>
          <a:p>
            <a:r>
              <a:rPr lang="en-US" u="sng" dirty="0" smtClean="0"/>
              <a:t>Formative Evaluation</a:t>
            </a:r>
            <a:r>
              <a:rPr lang="en-US" dirty="0" smtClean="0"/>
              <a:t>:  you should be evaluating your instructional materials and objectives as you go. Is everything you are doing planned toward meeting the goal objectives?</a:t>
            </a:r>
          </a:p>
          <a:p>
            <a:r>
              <a:rPr lang="en-US" u="sng" dirty="0" smtClean="0"/>
              <a:t>Summative Evaluation</a:t>
            </a:r>
            <a:r>
              <a:rPr lang="en-US" dirty="0" smtClean="0"/>
              <a:t>: tests that show whether content was mastered.  There are different areas to be evaluated</a:t>
            </a:r>
          </a:p>
          <a:p>
            <a:pPr lvl="1"/>
            <a:r>
              <a:rPr lang="en-US" u="sng" dirty="0" smtClean="0"/>
              <a:t>Reaction</a:t>
            </a:r>
            <a:r>
              <a:rPr lang="en-US" dirty="0" smtClean="0"/>
              <a:t>:  how did the students respond to your content?  Surveys can be used for this phase.  Consider open ended questions as well</a:t>
            </a:r>
          </a:p>
          <a:p>
            <a:pPr lvl="1"/>
            <a:r>
              <a:rPr lang="en-US" u="sng" dirty="0" smtClean="0"/>
              <a:t>Learning</a:t>
            </a:r>
            <a:r>
              <a:rPr lang="en-US" dirty="0" smtClean="0"/>
              <a:t>:  posttest tests.  Multiple choice, performances, questionnaires</a:t>
            </a:r>
          </a:p>
          <a:p>
            <a:pPr lvl="1"/>
            <a:r>
              <a:rPr lang="en-US" u="sng" dirty="0" smtClean="0"/>
              <a:t>Behavior</a:t>
            </a:r>
            <a:r>
              <a:rPr lang="en-US" dirty="0" smtClean="0"/>
              <a:t>: with training, this is performance within a setting</a:t>
            </a:r>
            <a:endParaRPr lang="en-US" dirty="0"/>
          </a:p>
        </p:txBody>
      </p:sp>
    </p:spTree>
    <p:extLst>
      <p:ext uri="{BB962C8B-B14F-4D97-AF65-F5344CB8AC3E}">
        <p14:creationId xmlns:p14="http://schemas.microsoft.com/office/powerpoint/2010/main" val="118322076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555" y="2060222"/>
            <a:ext cx="3255264" cy="3033889"/>
          </a:xfrm>
        </p:spPr>
        <p:txBody>
          <a:bodyPr/>
          <a:lstStyle/>
          <a:p>
            <a:r>
              <a:rPr lang="en-US" dirty="0" smtClean="0"/>
              <a:t>Analysis</a:t>
            </a:r>
            <a:br>
              <a:rPr lang="en-US" dirty="0" smtClean="0"/>
            </a:br>
            <a:r>
              <a:rPr lang="en-US" dirty="0" smtClean="0"/>
              <a:t>Design</a:t>
            </a:r>
            <a:br>
              <a:rPr lang="en-US" dirty="0" smtClean="0"/>
            </a:br>
            <a:r>
              <a:rPr lang="en-US" dirty="0" smtClean="0"/>
              <a:t>Development</a:t>
            </a:r>
            <a:br>
              <a:rPr lang="en-US" dirty="0" smtClean="0"/>
            </a:br>
            <a:r>
              <a:rPr lang="en-US" dirty="0" smtClean="0"/>
              <a:t>Implementation</a:t>
            </a:r>
            <a:br>
              <a:rPr lang="en-US" dirty="0" smtClean="0"/>
            </a:br>
            <a:r>
              <a:rPr lang="en-US" dirty="0" smtClean="0">
                <a:solidFill>
                  <a:srgbClr val="331933"/>
                </a:solidFill>
              </a:rPr>
              <a:t>Evaluation</a:t>
            </a:r>
            <a:br>
              <a:rPr lang="en-US" dirty="0" smtClean="0">
                <a:solidFill>
                  <a:srgbClr val="331933"/>
                </a:solidFill>
              </a:rPr>
            </a:b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endParaRPr lang="en-US" dirty="0" smtClean="0"/>
          </a:p>
          <a:p>
            <a:endParaRPr lang="en-US" dirty="0"/>
          </a:p>
          <a:p>
            <a:endParaRPr lang="en-US" dirty="0" smtClean="0"/>
          </a:p>
          <a:p>
            <a:pPr marL="0" indent="0">
              <a:buNone/>
            </a:pPr>
            <a:r>
              <a:rPr lang="en-US" dirty="0">
                <a:hlinkClick r:id="rId2"/>
              </a:rPr>
              <a:t>http://</a:t>
            </a:r>
            <a:r>
              <a:rPr lang="en-US" dirty="0" err="1">
                <a:hlinkClick r:id="rId2"/>
              </a:rPr>
              <a:t>youtu.be</a:t>
            </a:r>
            <a:r>
              <a:rPr lang="en-US" dirty="0">
                <a:hlinkClick r:id="rId2"/>
              </a:rPr>
              <a:t>/CBoI0wBo4vw</a:t>
            </a:r>
            <a:endParaRPr lang="en-US" dirty="0"/>
          </a:p>
        </p:txBody>
      </p:sp>
    </p:spTree>
    <p:extLst>
      <p:ext uri="{BB962C8B-B14F-4D97-AF65-F5344CB8AC3E}">
        <p14:creationId xmlns:p14="http://schemas.microsoft.com/office/powerpoint/2010/main" val="335812085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03707" y="4624668"/>
            <a:ext cx="8535493" cy="933450"/>
          </a:xfrm>
        </p:spPr>
        <p:txBody>
          <a:bodyPr anchor="b"/>
          <a:lstStyle/>
          <a:p>
            <a:pPr algn="r"/>
            <a:r>
              <a:rPr lang="en-US" dirty="0" smtClean="0"/>
              <a:t>Understanding by Design (</a:t>
            </a:r>
            <a:r>
              <a:rPr lang="en-US" dirty="0" err="1" smtClean="0"/>
              <a:t>UbD</a:t>
            </a:r>
            <a:r>
              <a:rPr lang="en-US" dirty="0" smtClean="0"/>
              <a:t>)</a:t>
            </a:r>
            <a:endParaRPr lang="en-US" dirty="0"/>
          </a:p>
        </p:txBody>
      </p:sp>
    </p:spTree>
    <p:extLst>
      <p:ext uri="{BB962C8B-B14F-4D97-AF65-F5344CB8AC3E}">
        <p14:creationId xmlns:p14="http://schemas.microsoft.com/office/powerpoint/2010/main" val="25082915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Understanding by Design</a:t>
            </a:r>
            <a:endParaRPr lang="en-US" dirty="0"/>
          </a:p>
        </p:txBody>
      </p:sp>
      <p:sp>
        <p:nvSpPr>
          <p:cNvPr id="8" name="Content Placeholder 7"/>
          <p:cNvSpPr>
            <a:spLocks noGrp="1"/>
          </p:cNvSpPr>
          <p:nvPr>
            <p:ph idx="1"/>
          </p:nvPr>
        </p:nvSpPr>
        <p:spPr/>
        <p:txBody>
          <a:bodyPr/>
          <a:lstStyle/>
          <a:p>
            <a:r>
              <a:rPr lang="en-US" dirty="0" smtClean="0"/>
              <a:t>Developed by Grant Wiggins &amp; Jay </a:t>
            </a:r>
            <a:r>
              <a:rPr lang="en-US" dirty="0" err="1" smtClean="0"/>
              <a:t>McTighe</a:t>
            </a:r>
            <a:endParaRPr lang="en-US" dirty="0" smtClean="0"/>
          </a:p>
          <a:p>
            <a:r>
              <a:rPr lang="en-US" dirty="0" smtClean="0"/>
              <a:t>Also known as “Backwards Design”</a:t>
            </a:r>
          </a:p>
          <a:p>
            <a:r>
              <a:rPr lang="en-US" dirty="0" smtClean="0"/>
              <a:t>A “framework” for designing curriculum </a:t>
            </a:r>
            <a:r>
              <a:rPr lang="en-US" dirty="0" smtClean="0">
                <a:solidFill>
                  <a:srgbClr val="F7901E"/>
                </a:solidFill>
              </a:rPr>
              <a:t>units </a:t>
            </a:r>
            <a:r>
              <a:rPr lang="en-US" i="1" dirty="0" smtClean="0">
                <a:solidFill>
                  <a:srgbClr val="F7901E"/>
                </a:solidFill>
              </a:rPr>
              <a:t>(not individual lessons)</a:t>
            </a:r>
            <a:r>
              <a:rPr lang="en-US" dirty="0" smtClean="0"/>
              <a:t>, performance assessments, and instruction that leads to greater understanding by students</a:t>
            </a:r>
            <a:endParaRPr lang="en-US" dirty="0"/>
          </a:p>
        </p:txBody>
      </p:sp>
    </p:spTree>
    <p:extLst>
      <p:ext uri="{BB962C8B-B14F-4D97-AF65-F5344CB8AC3E}">
        <p14:creationId xmlns:p14="http://schemas.microsoft.com/office/powerpoint/2010/main" val="10392359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Stages of Backwards Design</a:t>
            </a:r>
            <a:endParaRPr lang="en-US" dirty="0"/>
          </a:p>
        </p:txBody>
      </p:sp>
      <p:sp>
        <p:nvSpPr>
          <p:cNvPr id="3" name="Content Placeholder 2"/>
          <p:cNvSpPr>
            <a:spLocks noGrp="1"/>
          </p:cNvSpPr>
          <p:nvPr>
            <p:ph idx="1"/>
          </p:nvPr>
        </p:nvSpPr>
        <p:spPr/>
        <p:txBody>
          <a:bodyPr/>
          <a:lstStyle/>
          <a:p>
            <a:r>
              <a:rPr lang="en-US" dirty="0" smtClean="0">
                <a:solidFill>
                  <a:schemeClr val="accent5"/>
                </a:solidFill>
              </a:rPr>
              <a:t>Stage 1:  Identify Desired Results</a:t>
            </a:r>
          </a:p>
          <a:p>
            <a:pPr lvl="1"/>
            <a:r>
              <a:rPr lang="en-US" dirty="0" smtClean="0"/>
              <a:t>What should students be able to know, understand, and be able to do?</a:t>
            </a:r>
          </a:p>
          <a:p>
            <a:pPr lvl="1"/>
            <a:r>
              <a:rPr lang="en-US" dirty="0" smtClean="0"/>
              <a:t>What knowledge do we expect students to have when this unit ends?</a:t>
            </a:r>
          </a:p>
          <a:p>
            <a:pPr lvl="1"/>
            <a:endParaRPr lang="en-US" dirty="0"/>
          </a:p>
          <a:p>
            <a:r>
              <a:rPr lang="en-US" dirty="0" smtClean="0"/>
              <a:t>During this stage think about goals and state standards</a:t>
            </a:r>
          </a:p>
          <a:p>
            <a:pPr marL="0" indent="0">
              <a:buNone/>
            </a:pPr>
            <a:endParaRPr lang="en-US" dirty="0"/>
          </a:p>
        </p:txBody>
      </p:sp>
    </p:spTree>
    <p:extLst>
      <p:ext uri="{BB962C8B-B14F-4D97-AF65-F5344CB8AC3E}">
        <p14:creationId xmlns:p14="http://schemas.microsoft.com/office/powerpoint/2010/main" val="7569053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Three Stages of Backwards Design</a:t>
            </a:r>
          </a:p>
        </p:txBody>
      </p:sp>
      <p:sp>
        <p:nvSpPr>
          <p:cNvPr id="3" name="Content Placeholder 2"/>
          <p:cNvSpPr>
            <a:spLocks noGrp="1"/>
          </p:cNvSpPr>
          <p:nvPr>
            <p:ph idx="1"/>
          </p:nvPr>
        </p:nvSpPr>
        <p:spPr>
          <a:xfrm>
            <a:off x="498474" y="1401359"/>
            <a:ext cx="8046740" cy="5280618"/>
          </a:xfrm>
        </p:spPr>
        <p:txBody>
          <a:bodyPr/>
          <a:lstStyle/>
          <a:p>
            <a:r>
              <a:rPr lang="en-US" dirty="0" smtClean="0">
                <a:solidFill>
                  <a:srgbClr val="F7901E"/>
                </a:solidFill>
              </a:rPr>
              <a:t>Stage 2:  Determine Assessment Evidence</a:t>
            </a:r>
          </a:p>
          <a:p>
            <a:pPr lvl="1"/>
            <a:r>
              <a:rPr lang="en-US" dirty="0" smtClean="0"/>
              <a:t>How will we know students met their goal?</a:t>
            </a:r>
          </a:p>
          <a:p>
            <a:pPr lvl="1"/>
            <a:r>
              <a:rPr lang="en-US" dirty="0" smtClean="0"/>
              <a:t>What will we accept of evidence of transfer of knowledge?</a:t>
            </a:r>
          </a:p>
          <a:p>
            <a:pPr lvl="1"/>
            <a:endParaRPr lang="en-US" dirty="0"/>
          </a:p>
          <a:p>
            <a:r>
              <a:rPr lang="en-US" dirty="0" smtClean="0"/>
              <a:t>“6 facets of learning”- if students understand they can:</a:t>
            </a:r>
          </a:p>
          <a:p>
            <a:pPr lvl="1"/>
            <a:r>
              <a:rPr lang="en-US" i="1" dirty="0" smtClean="0"/>
              <a:t>Explain</a:t>
            </a:r>
            <a:r>
              <a:rPr lang="en-US" dirty="0" smtClean="0"/>
              <a:t> in their own words/justify positions/show reasoning</a:t>
            </a:r>
          </a:p>
          <a:p>
            <a:pPr lvl="1"/>
            <a:r>
              <a:rPr lang="en-US" i="1" dirty="0" smtClean="0"/>
              <a:t>Interpret</a:t>
            </a:r>
            <a:r>
              <a:rPr lang="en-US" dirty="0" smtClean="0"/>
              <a:t> data/text/experiences through analogies, stories, models</a:t>
            </a:r>
          </a:p>
          <a:p>
            <a:pPr lvl="1"/>
            <a:r>
              <a:rPr lang="en-US" i="1" dirty="0" smtClean="0"/>
              <a:t>Apply</a:t>
            </a:r>
            <a:r>
              <a:rPr lang="en-US" dirty="0" smtClean="0"/>
              <a:t> new knowledge</a:t>
            </a:r>
          </a:p>
          <a:p>
            <a:pPr lvl="1"/>
            <a:r>
              <a:rPr lang="en-US" dirty="0" smtClean="0"/>
              <a:t>Demonstrate </a:t>
            </a:r>
            <a:r>
              <a:rPr lang="en-US" i="1" dirty="0" smtClean="0"/>
              <a:t>perspective</a:t>
            </a:r>
            <a:r>
              <a:rPr lang="en-US" dirty="0" smtClean="0"/>
              <a:t> (see the big picture) recognize point of view</a:t>
            </a:r>
          </a:p>
          <a:p>
            <a:pPr lvl="1"/>
            <a:r>
              <a:rPr lang="en-US" i="1" dirty="0" smtClean="0"/>
              <a:t>Empathize</a:t>
            </a:r>
            <a:r>
              <a:rPr lang="en-US" dirty="0" smtClean="0"/>
              <a:t> with others by showing sensitivity</a:t>
            </a:r>
          </a:p>
          <a:p>
            <a:pPr lvl="1"/>
            <a:r>
              <a:rPr lang="en-US" dirty="0" smtClean="0"/>
              <a:t>Have </a:t>
            </a:r>
            <a:r>
              <a:rPr lang="en-US" i="1" dirty="0" smtClean="0"/>
              <a:t>self-knowledge</a:t>
            </a:r>
            <a:r>
              <a:rPr lang="en-US" dirty="0" smtClean="0"/>
              <a:t> by showing awareness, reflection</a:t>
            </a:r>
          </a:p>
          <a:p>
            <a:pPr lvl="1"/>
            <a:endParaRPr lang="en-US" dirty="0"/>
          </a:p>
          <a:p>
            <a:r>
              <a:rPr lang="en-US" dirty="0" smtClean="0"/>
              <a:t>Not all facets need to be addressed in every assessment</a:t>
            </a:r>
            <a:endParaRPr lang="en-US" dirty="0"/>
          </a:p>
        </p:txBody>
      </p:sp>
    </p:spTree>
    <p:extLst>
      <p:ext uri="{BB962C8B-B14F-4D97-AF65-F5344CB8AC3E}">
        <p14:creationId xmlns:p14="http://schemas.microsoft.com/office/powerpoint/2010/main" val="3824648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8474" y="959556"/>
            <a:ext cx="7556313" cy="5032134"/>
          </a:xfrm>
        </p:spPr>
        <p:txBody>
          <a:bodyPr>
            <a:normAutofit fontScale="92500" lnSpcReduction="10000"/>
          </a:bodyPr>
          <a:lstStyle/>
          <a:p>
            <a:pPr marL="0" indent="0">
              <a:buNone/>
            </a:pPr>
            <a:r>
              <a:rPr lang="en-US" dirty="0" smtClean="0"/>
              <a:t>At the beginning of each school year hundreds of teachers across grade levels give their new class “Student Interest Surveys.”  </a:t>
            </a:r>
          </a:p>
          <a:p>
            <a:pPr marL="0" indent="0">
              <a:buNone/>
            </a:pPr>
            <a:r>
              <a:rPr lang="en-US" dirty="0" smtClean="0"/>
              <a:t>Teachers are curious to learn as much as they can about their new students in order to see how they learn best.</a:t>
            </a:r>
          </a:p>
          <a:p>
            <a:pPr marL="0" indent="0">
              <a:buNone/>
            </a:pPr>
            <a:endParaRPr lang="en-US" dirty="0" smtClean="0"/>
          </a:p>
          <a:p>
            <a:pPr marL="0" indent="0">
              <a:buNone/>
            </a:pPr>
            <a:endParaRPr lang="en-US" dirty="0"/>
          </a:p>
          <a:p>
            <a:pPr marL="0" indent="0">
              <a:buNone/>
            </a:pPr>
            <a:endParaRPr lang="en-US" dirty="0"/>
          </a:p>
          <a:p>
            <a:endParaRPr lang="en-US" dirty="0" smtClean="0"/>
          </a:p>
          <a:p>
            <a:endParaRPr lang="en-US" dirty="0"/>
          </a:p>
          <a:p>
            <a:r>
              <a:rPr lang="en-US" dirty="0" smtClean="0"/>
              <a:t>By doing so, teachers are beginning the process of Instructional Design</a:t>
            </a:r>
            <a:endParaRPr lang="en-US" dirty="0"/>
          </a:p>
        </p:txBody>
      </p:sp>
    </p:spTree>
    <p:extLst>
      <p:ext uri="{BB962C8B-B14F-4D97-AF65-F5344CB8AC3E}">
        <p14:creationId xmlns:p14="http://schemas.microsoft.com/office/powerpoint/2010/main" val="72403306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Three Stages of Backwards Design</a:t>
            </a:r>
          </a:p>
        </p:txBody>
      </p:sp>
      <p:sp>
        <p:nvSpPr>
          <p:cNvPr id="3" name="Content Placeholder 2"/>
          <p:cNvSpPr>
            <a:spLocks noGrp="1"/>
          </p:cNvSpPr>
          <p:nvPr>
            <p:ph idx="1"/>
          </p:nvPr>
        </p:nvSpPr>
        <p:spPr/>
        <p:txBody>
          <a:bodyPr/>
          <a:lstStyle/>
          <a:p>
            <a:r>
              <a:rPr lang="en-US" dirty="0" smtClean="0">
                <a:solidFill>
                  <a:srgbClr val="F7901E"/>
                </a:solidFill>
              </a:rPr>
              <a:t>Stage 3: Planning Learning Experiences and Instruction</a:t>
            </a:r>
          </a:p>
          <a:p>
            <a:pPr lvl="1"/>
            <a:r>
              <a:rPr lang="en-US" dirty="0" smtClean="0"/>
              <a:t>What knowledge and skills do students need to achieve the desired result?</a:t>
            </a:r>
          </a:p>
          <a:p>
            <a:pPr lvl="1"/>
            <a:r>
              <a:rPr lang="en-US" dirty="0" smtClean="0"/>
              <a:t>What activities, sequence, and resources are best suited to accomplish the goal?</a:t>
            </a:r>
            <a:endParaRPr lang="en-US" dirty="0"/>
          </a:p>
        </p:txBody>
      </p:sp>
    </p:spTree>
    <p:extLst>
      <p:ext uri="{BB962C8B-B14F-4D97-AF65-F5344CB8AC3E}">
        <p14:creationId xmlns:p14="http://schemas.microsoft.com/office/powerpoint/2010/main" val="40794920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207974"/>
            <a:ext cx="7556313" cy="565142"/>
          </a:xfrm>
        </p:spPr>
        <p:txBody>
          <a:bodyPr/>
          <a:lstStyle/>
          <a:p>
            <a:r>
              <a:rPr lang="en-US" dirty="0" smtClean="0"/>
              <a:t>Overview</a:t>
            </a:r>
            <a:endParaRPr lang="en-US" dirty="0"/>
          </a:p>
        </p:txBody>
      </p:sp>
      <p:pic>
        <p:nvPicPr>
          <p:cNvPr id="4" name="Content Placeholder 3" descr="UbD Cover.png"/>
          <p:cNvPicPr>
            <a:picLocks noGrp="1" noChangeAspect="1"/>
          </p:cNvPicPr>
          <p:nvPr>
            <p:ph idx="1"/>
          </p:nvPr>
        </p:nvPicPr>
        <p:blipFill>
          <a:blip r:embed="rId2">
            <a:extLst>
              <a:ext uri="{28A0092B-C50C-407E-A947-70E740481C1C}">
                <a14:useLocalDpi xmlns:a14="http://schemas.microsoft.com/office/drawing/2010/main" val="0"/>
              </a:ext>
            </a:extLst>
          </a:blip>
          <a:srcRect l="-66527" r="-66527"/>
          <a:stretch>
            <a:fillRect/>
          </a:stretch>
        </p:blipFill>
        <p:spPr>
          <a:xfrm>
            <a:off x="-917045" y="773116"/>
            <a:ext cx="9758905" cy="5353047"/>
          </a:xfrm>
        </p:spPr>
      </p:pic>
    </p:spTree>
    <p:extLst>
      <p:ext uri="{BB962C8B-B14F-4D97-AF65-F5344CB8AC3E}">
        <p14:creationId xmlns:p14="http://schemas.microsoft.com/office/powerpoint/2010/main" val="7184965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97526"/>
            <a:ext cx="7556313" cy="703199"/>
          </a:xfrm>
        </p:spPr>
        <p:txBody>
          <a:bodyPr/>
          <a:lstStyle/>
          <a:p>
            <a:r>
              <a:rPr lang="en-US" dirty="0" err="1" smtClean="0"/>
              <a:t>UbD</a:t>
            </a:r>
            <a:r>
              <a:rPr lang="en-US" dirty="0" smtClean="0"/>
              <a:t> Template Overview</a:t>
            </a:r>
            <a:endParaRPr lang="en-US" dirty="0"/>
          </a:p>
        </p:txBody>
      </p:sp>
      <p:pic>
        <p:nvPicPr>
          <p:cNvPr id="4" name="Content Placeholder 3" descr="UbD Overview.png"/>
          <p:cNvPicPr>
            <a:picLocks noGrp="1" noChangeAspect="1"/>
          </p:cNvPicPr>
          <p:nvPr>
            <p:ph idx="1"/>
          </p:nvPr>
        </p:nvPicPr>
        <p:blipFill>
          <a:blip r:embed="rId2">
            <a:extLst>
              <a:ext uri="{28A0092B-C50C-407E-A947-70E740481C1C}">
                <a14:useLocalDpi xmlns:a14="http://schemas.microsoft.com/office/drawing/2010/main" val="0"/>
              </a:ext>
            </a:extLst>
          </a:blip>
          <a:srcRect l="-70878" r="-70878"/>
          <a:stretch>
            <a:fillRect/>
          </a:stretch>
        </p:blipFill>
        <p:spPr>
          <a:xfrm>
            <a:off x="-851994" y="717898"/>
            <a:ext cx="10897749" cy="5977885"/>
          </a:xfrm>
        </p:spPr>
      </p:pic>
    </p:spTree>
    <p:extLst>
      <p:ext uri="{BB962C8B-B14F-4D97-AF65-F5344CB8AC3E}">
        <p14:creationId xmlns:p14="http://schemas.microsoft.com/office/powerpoint/2010/main" val="35311009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111332"/>
            <a:ext cx="7556313" cy="717005"/>
          </a:xfrm>
        </p:spPr>
        <p:txBody>
          <a:bodyPr/>
          <a:lstStyle/>
          <a:p>
            <a:r>
              <a:rPr lang="en-US" dirty="0" smtClean="0"/>
              <a:t>Typical 3</a:t>
            </a:r>
            <a:r>
              <a:rPr lang="en-US" baseline="30000" dirty="0" smtClean="0"/>
              <a:t>rd</a:t>
            </a:r>
            <a:r>
              <a:rPr lang="en-US" dirty="0" smtClean="0"/>
              <a:t> Grade Lesson</a:t>
            </a:r>
            <a:endParaRPr lang="en-US" dirty="0"/>
          </a:p>
        </p:txBody>
      </p:sp>
      <p:pic>
        <p:nvPicPr>
          <p:cNvPr id="4" name="Content Placeholder 3" descr="3rd grade before.png"/>
          <p:cNvPicPr>
            <a:picLocks noGrp="1" noChangeAspect="1"/>
          </p:cNvPicPr>
          <p:nvPr>
            <p:ph idx="1"/>
          </p:nvPr>
        </p:nvPicPr>
        <p:blipFill>
          <a:blip r:embed="rId2">
            <a:extLst>
              <a:ext uri="{28A0092B-C50C-407E-A947-70E740481C1C}">
                <a14:useLocalDpi xmlns:a14="http://schemas.microsoft.com/office/drawing/2010/main" val="0"/>
              </a:ext>
            </a:extLst>
          </a:blip>
          <a:srcRect l="-48845" r="-48845"/>
          <a:stretch>
            <a:fillRect/>
          </a:stretch>
        </p:blipFill>
        <p:spPr>
          <a:xfrm>
            <a:off x="220663" y="828675"/>
            <a:ext cx="8807450" cy="5853113"/>
          </a:xfrm>
        </p:spPr>
      </p:pic>
    </p:spTree>
    <p:extLst>
      <p:ext uri="{BB962C8B-B14F-4D97-AF65-F5344CB8AC3E}">
        <p14:creationId xmlns:p14="http://schemas.microsoft.com/office/powerpoint/2010/main" val="13683900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111332"/>
            <a:ext cx="7556313" cy="717005"/>
          </a:xfrm>
        </p:spPr>
        <p:txBody>
          <a:bodyPr/>
          <a:lstStyle/>
          <a:p>
            <a:r>
              <a:rPr lang="en-US" dirty="0" smtClean="0"/>
              <a:t>Same 3</a:t>
            </a:r>
            <a:r>
              <a:rPr lang="en-US" baseline="30000" dirty="0" smtClean="0"/>
              <a:t>rd</a:t>
            </a:r>
            <a:r>
              <a:rPr lang="en-US" dirty="0" smtClean="0"/>
              <a:t> Grade Lesson: </a:t>
            </a:r>
            <a:r>
              <a:rPr lang="en-US" dirty="0" err="1" smtClean="0"/>
              <a:t>UbD</a:t>
            </a:r>
            <a:endParaRPr lang="en-US" dirty="0"/>
          </a:p>
        </p:txBody>
      </p:sp>
      <p:pic>
        <p:nvPicPr>
          <p:cNvPr id="4" name="Content Placeholder 3" descr="3rd grade before.png"/>
          <p:cNvPicPr>
            <a:picLocks noGrp="1" noChangeAspect="1"/>
          </p:cNvPicPr>
          <p:nvPr>
            <p:ph idx="1"/>
          </p:nvPr>
        </p:nvPicPr>
        <p:blipFill rotWithShape="1">
          <a:blip r:embed="rId2">
            <a:extLst>
              <a:ext uri="{28A0092B-C50C-407E-A947-70E740481C1C}">
                <a14:useLocalDpi xmlns:a14="http://schemas.microsoft.com/office/drawing/2010/main" val="0"/>
              </a:ext>
            </a:extLst>
          </a:blip>
          <a:srcRect l="10342" r="1347"/>
          <a:stretch/>
        </p:blipFill>
        <p:spPr>
          <a:xfrm>
            <a:off x="277596" y="924979"/>
            <a:ext cx="3934388" cy="5853113"/>
          </a:xfrm>
        </p:spPr>
      </p:pic>
      <p:pic>
        <p:nvPicPr>
          <p:cNvPr id="3" name="Picture 2" descr="3rd grade aft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7739" y="814531"/>
            <a:ext cx="4780411" cy="6029662"/>
          </a:xfrm>
          <a:prstGeom prst="rect">
            <a:avLst/>
          </a:prstGeom>
        </p:spPr>
      </p:pic>
    </p:spTree>
    <p:extLst>
      <p:ext uri="{BB962C8B-B14F-4D97-AF65-F5344CB8AC3E}">
        <p14:creationId xmlns:p14="http://schemas.microsoft.com/office/powerpoint/2010/main" val="34946839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498474" y="1284111"/>
            <a:ext cx="7556313" cy="5453089"/>
          </a:xfrm>
        </p:spPr>
        <p:txBody>
          <a:bodyPr>
            <a:normAutofit/>
          </a:bodyPr>
          <a:lstStyle/>
          <a:p>
            <a:r>
              <a:rPr lang="en-US" sz="1100" dirty="0"/>
              <a:t>http://</a:t>
            </a:r>
            <a:r>
              <a:rPr lang="en-US" sz="1100" dirty="0" err="1"/>
              <a:t>www.personal.psu.edu</a:t>
            </a:r>
            <a:r>
              <a:rPr lang="en-US" sz="1100" dirty="0"/>
              <a:t>/bxb11/LSI/</a:t>
            </a:r>
            <a:r>
              <a:rPr lang="en-US" sz="1100" dirty="0" err="1" smtClean="0"/>
              <a:t>LSI.htm</a:t>
            </a:r>
            <a:endParaRPr lang="en-US" sz="1100" dirty="0"/>
          </a:p>
          <a:p>
            <a:r>
              <a:rPr lang="en-US" sz="1100" dirty="0"/>
              <a:t>http://</a:t>
            </a:r>
            <a:r>
              <a:rPr lang="en-US" sz="1100" dirty="0" err="1"/>
              <a:t>people.usd.edu</a:t>
            </a:r>
            <a:r>
              <a:rPr lang="en-US" sz="1100" dirty="0"/>
              <a:t>/~</a:t>
            </a:r>
            <a:r>
              <a:rPr lang="en-US" sz="1100" dirty="0" err="1"/>
              <a:t>bwjames</a:t>
            </a:r>
            <a:r>
              <a:rPr lang="en-US" sz="1100" dirty="0"/>
              <a:t>/tut/learning-style/</a:t>
            </a:r>
            <a:r>
              <a:rPr lang="en-US" sz="1100" dirty="0" err="1" smtClean="0"/>
              <a:t>stylest.html</a:t>
            </a:r>
            <a:endParaRPr lang="en-US" sz="1100" dirty="0"/>
          </a:p>
          <a:p>
            <a:r>
              <a:rPr lang="en-US" sz="1100" dirty="0"/>
              <a:t>http://</a:t>
            </a:r>
            <a:r>
              <a:rPr lang="en-US" sz="1100" dirty="0" err="1"/>
              <a:t>www.educationplanner.org</a:t>
            </a:r>
            <a:r>
              <a:rPr lang="en-US" sz="1100" dirty="0"/>
              <a:t>/students/self-assessments/learning-</a:t>
            </a:r>
            <a:r>
              <a:rPr lang="en-US" sz="1100" dirty="0" err="1" smtClean="0"/>
              <a:t>styles.shtml</a:t>
            </a:r>
            <a:endParaRPr lang="en-US" sz="1100" dirty="0"/>
          </a:p>
          <a:p>
            <a:r>
              <a:rPr lang="en-US" sz="1100" dirty="0"/>
              <a:t>http://</a:t>
            </a:r>
            <a:r>
              <a:rPr lang="en-US" sz="1100" dirty="0" err="1"/>
              <a:t>www.edutopia.org</a:t>
            </a:r>
            <a:r>
              <a:rPr lang="en-US" sz="1100" dirty="0"/>
              <a:t>/multiple-intelligences-learning-styles-</a:t>
            </a:r>
            <a:r>
              <a:rPr lang="en-US" sz="1100" dirty="0" smtClean="0"/>
              <a:t>quiz</a:t>
            </a:r>
            <a:endParaRPr lang="en-US" sz="1100" dirty="0"/>
          </a:p>
          <a:p>
            <a:r>
              <a:rPr lang="en-US" sz="1100" dirty="0"/>
              <a:t>http://</a:t>
            </a:r>
            <a:r>
              <a:rPr lang="en-US" sz="1100" dirty="0" err="1"/>
              <a:t>www.instructionaldesigncentral.com</a:t>
            </a:r>
            <a:r>
              <a:rPr lang="en-US" sz="1100" dirty="0"/>
              <a:t>/</a:t>
            </a:r>
            <a:r>
              <a:rPr lang="en-US" sz="1100" dirty="0" err="1"/>
              <a:t>htm</a:t>
            </a:r>
            <a:r>
              <a:rPr lang="en-US" sz="1100" dirty="0"/>
              <a:t>/</a:t>
            </a:r>
            <a:r>
              <a:rPr lang="en-US" sz="1100" dirty="0" err="1" smtClean="0"/>
              <a:t>IDC_instructionaldesignmodels.htm</a:t>
            </a:r>
            <a:endParaRPr lang="en-US" sz="1100" dirty="0"/>
          </a:p>
          <a:p>
            <a:r>
              <a:rPr lang="en-US" sz="1100" dirty="0"/>
              <a:t>http://</a:t>
            </a:r>
            <a:r>
              <a:rPr lang="en-US" sz="1100" dirty="0" err="1"/>
              <a:t>en.wikipedia.org</a:t>
            </a:r>
            <a:r>
              <a:rPr lang="en-US" sz="1100" dirty="0"/>
              <a:t>/wiki/</a:t>
            </a:r>
            <a:r>
              <a:rPr lang="en-US" sz="1100" dirty="0" err="1" smtClean="0"/>
              <a:t>First_Principles_of_Instruction</a:t>
            </a:r>
            <a:endParaRPr lang="en-US" sz="1100" dirty="0"/>
          </a:p>
          <a:p>
            <a:r>
              <a:rPr lang="en-US" sz="1100" dirty="0"/>
              <a:t>http://</a:t>
            </a:r>
            <a:r>
              <a:rPr lang="en-US" sz="1100" dirty="0" err="1"/>
              <a:t>www.nwlink.com</a:t>
            </a:r>
            <a:r>
              <a:rPr lang="en-US" sz="1100" dirty="0"/>
              <a:t>/~</a:t>
            </a:r>
            <a:r>
              <a:rPr lang="en-US" sz="1100" dirty="0" err="1"/>
              <a:t>donclark</a:t>
            </a:r>
            <a:r>
              <a:rPr lang="en-US" sz="1100" dirty="0"/>
              <a:t>/</a:t>
            </a:r>
            <a:r>
              <a:rPr lang="en-US" sz="1100" dirty="0" err="1"/>
              <a:t>history_isd</a:t>
            </a:r>
            <a:r>
              <a:rPr lang="en-US" sz="1100" dirty="0"/>
              <a:t>/</a:t>
            </a:r>
            <a:r>
              <a:rPr lang="en-US" sz="1100" dirty="0" err="1" smtClean="0"/>
              <a:t>carey.html</a:t>
            </a:r>
            <a:endParaRPr lang="en-US" sz="1100" dirty="0"/>
          </a:p>
          <a:p>
            <a:r>
              <a:rPr lang="en-US" sz="1100" dirty="0">
                <a:hlinkClick r:id="rId2"/>
              </a:rPr>
              <a:t>http://</a:t>
            </a:r>
            <a:r>
              <a:rPr lang="en-US" sz="1100" dirty="0" err="1">
                <a:hlinkClick r:id="rId2"/>
              </a:rPr>
              <a:t>elearningcurve.edublogs.org</a:t>
            </a:r>
            <a:r>
              <a:rPr lang="en-US" sz="1100" dirty="0">
                <a:hlinkClick r:id="rId2"/>
              </a:rPr>
              <a:t>/2009/06/10/discovering-instructional-design-11-the-kemp-model/</a:t>
            </a:r>
            <a:endParaRPr lang="en-US" sz="1100" dirty="0"/>
          </a:p>
          <a:p>
            <a:r>
              <a:rPr lang="en-US" sz="1100" dirty="0" smtClean="0">
                <a:hlinkClick r:id="rId3"/>
              </a:rPr>
              <a:t>http</a:t>
            </a:r>
            <a:r>
              <a:rPr lang="en-US" sz="1100" dirty="0">
                <a:hlinkClick r:id="rId3"/>
              </a:rPr>
              <a:t>://</a:t>
            </a:r>
            <a:r>
              <a:rPr lang="en-US" sz="1100" dirty="0" smtClean="0">
                <a:hlinkClick r:id="rId3"/>
              </a:rPr>
              <a:t>www.jclarkgardner.com</a:t>
            </a:r>
            <a:endParaRPr lang="en-US" sz="1100" dirty="0" smtClean="0"/>
          </a:p>
          <a:p>
            <a:r>
              <a:rPr lang="en-US" sz="1100" dirty="0">
                <a:hlinkClick r:id="rId4"/>
              </a:rPr>
              <a:t>http://www.ascd.org/ASCD/pdf/siteASCD/publications/UbD_WhitePaper0312.</a:t>
            </a:r>
            <a:r>
              <a:rPr lang="en-US" sz="1100" dirty="0" smtClean="0">
                <a:hlinkClick r:id="rId4"/>
              </a:rPr>
              <a:t>pdf</a:t>
            </a:r>
            <a:endParaRPr lang="en-US" sz="1100" dirty="0" smtClean="0"/>
          </a:p>
          <a:p>
            <a:r>
              <a:rPr lang="en-US" sz="1100" dirty="0">
                <a:hlinkClick r:id="rId5"/>
              </a:rPr>
              <a:t>http://michelemartin.typepad.com/</a:t>
            </a:r>
            <a:r>
              <a:rPr lang="en-US" sz="1100" dirty="0" smtClean="0">
                <a:hlinkClick r:id="rId5"/>
              </a:rPr>
              <a:t>ADDIE.pdf</a:t>
            </a:r>
            <a:endParaRPr lang="en-US" sz="1100" dirty="0" smtClean="0"/>
          </a:p>
          <a:p>
            <a:r>
              <a:rPr lang="en-US" sz="1100" dirty="0">
                <a:hlinkClick r:id="rId6"/>
              </a:rPr>
              <a:t>http://raleighway.com/addie</a:t>
            </a:r>
            <a:r>
              <a:rPr lang="en-US" sz="1100" dirty="0" smtClean="0">
                <a:hlinkClick r:id="rId6"/>
              </a:rPr>
              <a:t>/</a:t>
            </a:r>
            <a:endParaRPr lang="en-US" sz="1100" dirty="0" smtClean="0"/>
          </a:p>
          <a:p>
            <a:r>
              <a:rPr lang="en-US" sz="1100" dirty="0"/>
              <a:t>http://</a:t>
            </a:r>
            <a:r>
              <a:rPr lang="en-US" sz="1100" dirty="0" err="1"/>
              <a:t>pixel.fhda.edu</a:t>
            </a:r>
            <a:r>
              <a:rPr lang="en-US" sz="1100" dirty="0"/>
              <a:t>/id/</a:t>
            </a:r>
            <a:r>
              <a:rPr lang="en-US" sz="1100" dirty="0" err="1"/>
              <a:t>toc.html</a:t>
            </a:r>
            <a:endParaRPr lang="en-US" sz="1100" dirty="0"/>
          </a:p>
        </p:txBody>
      </p:sp>
    </p:spTree>
    <p:extLst>
      <p:ext uri="{BB962C8B-B14F-4D97-AF65-F5344CB8AC3E}">
        <p14:creationId xmlns:p14="http://schemas.microsoft.com/office/powerpoint/2010/main" val="107862646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What is </a:t>
            </a:r>
            <a:br>
              <a:rPr lang="en-US" sz="2400" dirty="0" smtClean="0"/>
            </a:br>
            <a:r>
              <a:rPr lang="en-US" sz="2400" dirty="0" smtClean="0"/>
              <a:t>Instructional Design?</a:t>
            </a:r>
            <a:endParaRPr lang="en-US" sz="2400" dirty="0"/>
          </a:p>
        </p:txBody>
      </p:sp>
      <p:sp>
        <p:nvSpPr>
          <p:cNvPr id="3" name="Content Placeholder 2"/>
          <p:cNvSpPr>
            <a:spLocks noGrp="1"/>
          </p:cNvSpPr>
          <p:nvPr>
            <p:ph idx="1"/>
          </p:nvPr>
        </p:nvSpPr>
        <p:spPr/>
        <p:txBody>
          <a:bodyPr>
            <a:normAutofit/>
          </a:bodyPr>
          <a:lstStyle/>
          <a:p>
            <a:r>
              <a:rPr lang="en-US" dirty="0" smtClean="0"/>
              <a:t>Instructional Design is the practice of </a:t>
            </a:r>
            <a:r>
              <a:rPr lang="en-US" dirty="0" smtClean="0">
                <a:solidFill>
                  <a:schemeClr val="accent1">
                    <a:lumMod val="75000"/>
                  </a:schemeClr>
                </a:solidFill>
              </a:rPr>
              <a:t>creating</a:t>
            </a:r>
            <a:r>
              <a:rPr lang="en-US" dirty="0" smtClean="0"/>
              <a:t> “instructional experiences which make the acquisition of knowledge and skills more efficient, effective, and appealing.” </a:t>
            </a:r>
            <a:r>
              <a:rPr lang="en-US" sz="800" dirty="0" smtClean="0"/>
              <a:t>(Wikipedia)</a:t>
            </a:r>
          </a:p>
          <a:p>
            <a:r>
              <a:rPr lang="en-US" dirty="0" smtClean="0"/>
              <a:t>Instructional Design is the systematic development of instructional specifications using learning and instructional theory to ensure the quality of instruction</a:t>
            </a:r>
            <a:r>
              <a:rPr lang="en-US" i="1" dirty="0" smtClean="0">
                <a:solidFill>
                  <a:schemeClr val="accent5">
                    <a:lumMod val="75000"/>
                  </a:schemeClr>
                </a:solidFill>
              </a:rPr>
              <a:t>.  It is the entire process of analysis or learning needs and goals and the development of a delivery system to meet those needs</a:t>
            </a:r>
            <a:r>
              <a:rPr lang="en-US" dirty="0" smtClean="0"/>
              <a:t>. </a:t>
            </a:r>
            <a:r>
              <a:rPr lang="en-US" sz="800" dirty="0" smtClean="0"/>
              <a:t>(University of Michigan)</a:t>
            </a:r>
          </a:p>
          <a:p>
            <a:r>
              <a:rPr lang="en-US" dirty="0" smtClean="0"/>
              <a:t>Instructional Design involves:</a:t>
            </a:r>
          </a:p>
          <a:p>
            <a:pPr lvl="1"/>
            <a:r>
              <a:rPr lang="en-US" dirty="0" smtClean="0">
                <a:solidFill>
                  <a:srgbClr val="008000"/>
                </a:solidFill>
              </a:rPr>
              <a:t> knowing your students, what they already know, and knowing what methods work best in teaching them</a:t>
            </a:r>
            <a:endParaRPr lang="en-US" dirty="0">
              <a:solidFill>
                <a:srgbClr val="008000"/>
              </a:solidFill>
            </a:endParaRPr>
          </a:p>
        </p:txBody>
      </p:sp>
    </p:spTree>
    <p:extLst>
      <p:ext uri="{BB962C8B-B14F-4D97-AF65-F5344CB8AC3E}">
        <p14:creationId xmlns:p14="http://schemas.microsoft.com/office/powerpoint/2010/main" val="361504760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Does Instructional Design Look the Same for Everyone?</a:t>
            </a:r>
            <a:endParaRPr lang="en-US" dirty="0"/>
          </a:p>
        </p:txBody>
      </p:sp>
      <p:sp>
        <p:nvSpPr>
          <p:cNvPr id="3" name="Content Placeholder 2"/>
          <p:cNvSpPr>
            <a:spLocks noGrp="1"/>
          </p:cNvSpPr>
          <p:nvPr>
            <p:ph idx="1"/>
          </p:nvPr>
        </p:nvSpPr>
        <p:spPr/>
        <p:txBody>
          <a:bodyPr>
            <a:normAutofit lnSpcReduction="10000"/>
          </a:bodyPr>
          <a:lstStyle/>
          <a:p>
            <a:r>
              <a:rPr lang="en-US" dirty="0" smtClean="0"/>
              <a:t>Instructional Design </a:t>
            </a:r>
            <a:r>
              <a:rPr lang="en-US" dirty="0" smtClean="0">
                <a:solidFill>
                  <a:schemeClr val="accent5"/>
                </a:solidFill>
              </a:rPr>
              <a:t>looks different </a:t>
            </a:r>
            <a:r>
              <a:rPr lang="en-US" dirty="0" smtClean="0"/>
              <a:t>in </a:t>
            </a:r>
            <a:r>
              <a:rPr lang="en-US" dirty="0" smtClean="0">
                <a:solidFill>
                  <a:srgbClr val="008000"/>
                </a:solidFill>
              </a:rPr>
              <a:t>different organizations</a:t>
            </a:r>
            <a:r>
              <a:rPr lang="en-US" dirty="0" smtClean="0"/>
              <a:t>.  For example, it looks different in K-12 education then it does in the government, the military, or within corporations</a:t>
            </a:r>
          </a:p>
          <a:p>
            <a:r>
              <a:rPr lang="en-US" dirty="0" smtClean="0"/>
              <a:t>Instructional Designers must take care to be aware of the organization’s goals, rules, policies, and available materials.</a:t>
            </a:r>
          </a:p>
          <a:p>
            <a:r>
              <a:rPr lang="en-US" dirty="0" smtClean="0"/>
              <a:t>In education teachers act as Instructional Designers.  As teachers, we look at the following to aide our Instructional Design:</a:t>
            </a:r>
          </a:p>
          <a:p>
            <a:pPr lvl="1"/>
            <a:r>
              <a:rPr lang="en-US" dirty="0" smtClean="0"/>
              <a:t>Standards</a:t>
            </a:r>
          </a:p>
          <a:p>
            <a:pPr lvl="1"/>
            <a:r>
              <a:rPr lang="en-US" dirty="0" smtClean="0"/>
              <a:t>Assessments</a:t>
            </a:r>
          </a:p>
          <a:p>
            <a:pPr lvl="1"/>
            <a:r>
              <a:rPr lang="en-US" dirty="0" smtClean="0"/>
              <a:t>Time</a:t>
            </a:r>
          </a:p>
          <a:p>
            <a:pPr lvl="1"/>
            <a:r>
              <a:rPr lang="en-US" dirty="0" smtClean="0"/>
              <a:t>Goals</a:t>
            </a:r>
          </a:p>
          <a:p>
            <a:pPr lvl="1"/>
            <a:r>
              <a:rPr lang="en-US" dirty="0" smtClean="0"/>
              <a:t>Curriculum</a:t>
            </a:r>
          </a:p>
          <a:p>
            <a:pPr lvl="1"/>
            <a:r>
              <a:rPr lang="en-US" dirty="0" smtClean="0"/>
              <a:t>The needs of our learners</a:t>
            </a:r>
            <a:endParaRPr lang="en-US" dirty="0"/>
          </a:p>
        </p:txBody>
      </p:sp>
    </p:spTree>
    <p:extLst>
      <p:ext uri="{BB962C8B-B14F-4D97-AF65-F5344CB8AC3E}">
        <p14:creationId xmlns:p14="http://schemas.microsoft.com/office/powerpoint/2010/main" val="159180655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Design Models</a:t>
            </a:r>
            <a:endParaRPr lang="en-US" dirty="0"/>
          </a:p>
        </p:txBody>
      </p:sp>
      <p:sp>
        <p:nvSpPr>
          <p:cNvPr id="3" name="Text Placeholder 2"/>
          <p:cNvSpPr>
            <a:spLocks noGrp="1"/>
          </p:cNvSpPr>
          <p:nvPr>
            <p:ph type="body" sz="half" idx="2"/>
          </p:nvPr>
        </p:nvSpPr>
        <p:spPr/>
        <p:txBody>
          <a:bodyPr/>
          <a:lstStyle/>
          <a:p>
            <a:endParaRPr lang="en-US" dirty="0"/>
          </a:p>
          <a:p>
            <a:endParaRPr lang="en-US" dirty="0" smtClean="0"/>
          </a:p>
          <a:p>
            <a:r>
              <a:rPr lang="en-US" dirty="0" smtClean="0"/>
              <a:t>There are several different models and methods that have been developed and implemented over the years</a:t>
            </a:r>
            <a:endParaRPr lang="en-US" dirty="0"/>
          </a:p>
        </p:txBody>
      </p:sp>
      <p:sp>
        <p:nvSpPr>
          <p:cNvPr id="9" name="Rectangle 8"/>
          <p:cNvSpPr/>
          <p:nvPr/>
        </p:nvSpPr>
        <p:spPr>
          <a:xfrm>
            <a:off x="4656666" y="2355945"/>
            <a:ext cx="1989667" cy="207433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829778" y="2370971"/>
            <a:ext cx="2032000" cy="2074334"/>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1" name="TextBox 10"/>
          <p:cNvSpPr txBox="1"/>
          <p:nvPr/>
        </p:nvSpPr>
        <p:spPr>
          <a:xfrm>
            <a:off x="7041444" y="832554"/>
            <a:ext cx="1580445" cy="646331"/>
          </a:xfrm>
          <a:prstGeom prst="rect">
            <a:avLst/>
          </a:prstGeom>
          <a:noFill/>
        </p:spPr>
        <p:txBody>
          <a:bodyPr wrap="square" rtlCol="0">
            <a:spAutoFit/>
          </a:bodyPr>
          <a:lstStyle/>
          <a:p>
            <a:pPr algn="ctr"/>
            <a:r>
              <a:rPr lang="en-US" dirty="0" smtClean="0"/>
              <a:t>ADDIE </a:t>
            </a:r>
          </a:p>
          <a:p>
            <a:pPr algn="ctr"/>
            <a:r>
              <a:rPr lang="en-US" dirty="0" smtClean="0"/>
              <a:t>Model</a:t>
            </a:r>
            <a:endParaRPr lang="en-US" dirty="0"/>
          </a:p>
        </p:txBody>
      </p:sp>
      <p:sp>
        <p:nvSpPr>
          <p:cNvPr id="12" name="TextBox 11"/>
          <p:cNvSpPr txBox="1"/>
          <p:nvPr/>
        </p:nvSpPr>
        <p:spPr>
          <a:xfrm>
            <a:off x="4826001" y="3087892"/>
            <a:ext cx="1693333" cy="646331"/>
          </a:xfrm>
          <a:prstGeom prst="rect">
            <a:avLst/>
          </a:prstGeom>
          <a:noFill/>
        </p:spPr>
        <p:txBody>
          <a:bodyPr wrap="square" rtlCol="0">
            <a:spAutoFit/>
          </a:bodyPr>
          <a:lstStyle/>
          <a:p>
            <a:pPr algn="ctr"/>
            <a:r>
              <a:rPr lang="en-US" dirty="0" smtClean="0"/>
              <a:t>Dick &amp; Carey</a:t>
            </a:r>
          </a:p>
          <a:p>
            <a:pPr algn="ctr"/>
            <a:r>
              <a:rPr lang="en-US" dirty="0" smtClean="0"/>
              <a:t>Model</a:t>
            </a:r>
            <a:endParaRPr lang="en-US" dirty="0"/>
          </a:p>
        </p:txBody>
      </p:sp>
      <p:sp>
        <p:nvSpPr>
          <p:cNvPr id="13" name="TextBox 12"/>
          <p:cNvSpPr txBox="1"/>
          <p:nvPr/>
        </p:nvSpPr>
        <p:spPr>
          <a:xfrm>
            <a:off x="7083777" y="2765777"/>
            <a:ext cx="1580445" cy="923330"/>
          </a:xfrm>
          <a:prstGeom prst="rect">
            <a:avLst/>
          </a:prstGeom>
          <a:noFill/>
        </p:spPr>
        <p:txBody>
          <a:bodyPr wrap="square" rtlCol="0">
            <a:spAutoFit/>
          </a:bodyPr>
          <a:lstStyle/>
          <a:p>
            <a:pPr algn="ctr"/>
            <a:r>
              <a:rPr lang="en-US" dirty="0" smtClean="0"/>
              <a:t>Kemp’s Instructional</a:t>
            </a:r>
          </a:p>
          <a:p>
            <a:pPr algn="ctr"/>
            <a:r>
              <a:rPr lang="en-US" dirty="0" smtClean="0"/>
              <a:t>Model</a:t>
            </a:r>
            <a:endParaRPr lang="en-US" dirty="0"/>
          </a:p>
        </p:txBody>
      </p:sp>
      <p:sp>
        <p:nvSpPr>
          <p:cNvPr id="14" name="TextBox 13"/>
          <p:cNvSpPr txBox="1"/>
          <p:nvPr/>
        </p:nvSpPr>
        <p:spPr>
          <a:xfrm>
            <a:off x="4826001" y="4967111"/>
            <a:ext cx="1580443" cy="923330"/>
          </a:xfrm>
          <a:prstGeom prst="rect">
            <a:avLst/>
          </a:prstGeom>
          <a:noFill/>
        </p:spPr>
        <p:txBody>
          <a:bodyPr wrap="square" rtlCol="0">
            <a:spAutoFit/>
          </a:bodyPr>
          <a:lstStyle/>
          <a:p>
            <a:pPr algn="ctr"/>
            <a:r>
              <a:rPr lang="en-US" dirty="0" smtClean="0"/>
              <a:t>Merrill’s First Principles of Instruction</a:t>
            </a:r>
            <a:endParaRPr lang="en-US" dirty="0"/>
          </a:p>
        </p:txBody>
      </p:sp>
    </p:spTree>
    <p:extLst>
      <p:ext uri="{BB962C8B-B14F-4D97-AF65-F5344CB8AC3E}">
        <p14:creationId xmlns:p14="http://schemas.microsoft.com/office/powerpoint/2010/main" val="207202182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Merrill’s First Principles of Instruction</a:t>
            </a:r>
            <a:endParaRPr lang="en-US" dirty="0"/>
          </a:p>
        </p:txBody>
      </p:sp>
      <p:sp>
        <p:nvSpPr>
          <p:cNvPr id="3" name="Content Placeholder 2"/>
          <p:cNvSpPr>
            <a:spLocks noGrp="1"/>
          </p:cNvSpPr>
          <p:nvPr>
            <p:ph idx="1"/>
          </p:nvPr>
        </p:nvSpPr>
        <p:spPr>
          <a:xfrm>
            <a:off x="498474" y="1981200"/>
            <a:ext cx="7556313" cy="4665133"/>
          </a:xfrm>
        </p:spPr>
        <p:txBody>
          <a:bodyPr/>
          <a:lstStyle/>
          <a:p>
            <a:r>
              <a:rPr lang="en-US" dirty="0" smtClean="0"/>
              <a:t>Created by M</a:t>
            </a:r>
            <a:r>
              <a:rPr lang="en-US" dirty="0"/>
              <a:t>. </a:t>
            </a:r>
            <a:r>
              <a:rPr lang="en-US" dirty="0" smtClean="0"/>
              <a:t>David Merrill, these </a:t>
            </a:r>
            <a:r>
              <a:rPr lang="en-US" dirty="0" smtClean="0">
                <a:solidFill>
                  <a:srgbClr val="F7901E"/>
                </a:solidFill>
              </a:rPr>
              <a:t>principles are used </a:t>
            </a:r>
            <a:r>
              <a:rPr lang="en-US" dirty="0">
                <a:solidFill>
                  <a:srgbClr val="F7901E"/>
                </a:solidFill>
              </a:rPr>
              <a:t>to </a:t>
            </a:r>
            <a:r>
              <a:rPr lang="en-US" dirty="0" smtClean="0">
                <a:solidFill>
                  <a:srgbClr val="F7901E"/>
                </a:solidFill>
              </a:rPr>
              <a:t>identify </a:t>
            </a:r>
            <a:r>
              <a:rPr lang="en-US" dirty="0">
                <a:solidFill>
                  <a:srgbClr val="F7901E"/>
                </a:solidFill>
              </a:rPr>
              <a:t>good instructional design</a:t>
            </a:r>
            <a:r>
              <a:rPr lang="en-US" dirty="0"/>
              <a:t>, regardless </a:t>
            </a:r>
            <a:r>
              <a:rPr lang="en-US" dirty="0" smtClean="0"/>
              <a:t>of teaching strategy. </a:t>
            </a:r>
          </a:p>
          <a:p>
            <a:r>
              <a:rPr lang="en-US" dirty="0" smtClean="0"/>
              <a:t>The 5 Principles are:</a:t>
            </a:r>
          </a:p>
          <a:p>
            <a:pPr lvl="1"/>
            <a:r>
              <a:rPr lang="en-US" u="sng" dirty="0" smtClean="0"/>
              <a:t>Task/Problem</a:t>
            </a:r>
            <a:r>
              <a:rPr lang="en-US" dirty="0" smtClean="0"/>
              <a:t>:  students learn when instruction centers around real-world tasks or problems</a:t>
            </a:r>
          </a:p>
          <a:p>
            <a:pPr lvl="1"/>
            <a:r>
              <a:rPr lang="en-US" u="sng" dirty="0" smtClean="0"/>
              <a:t>Activation</a:t>
            </a:r>
            <a:r>
              <a:rPr lang="en-US" dirty="0" smtClean="0"/>
              <a:t>: students learn when prior knowledge is activated</a:t>
            </a:r>
          </a:p>
          <a:p>
            <a:pPr lvl="1"/>
            <a:r>
              <a:rPr lang="en-US" u="sng" dirty="0" smtClean="0"/>
              <a:t>Demonstration</a:t>
            </a:r>
            <a:r>
              <a:rPr lang="en-US" dirty="0" smtClean="0"/>
              <a:t>: students learn when new knowledge is demonstrated to them in the context of real world problems</a:t>
            </a:r>
          </a:p>
          <a:p>
            <a:pPr lvl="1"/>
            <a:r>
              <a:rPr lang="en-US" u="sng" dirty="0" smtClean="0"/>
              <a:t>Application</a:t>
            </a:r>
            <a:r>
              <a:rPr lang="en-US" dirty="0" smtClean="0"/>
              <a:t>: students learn when they perform real world tasks and receive feedback </a:t>
            </a:r>
          </a:p>
          <a:p>
            <a:pPr lvl="1"/>
            <a:r>
              <a:rPr lang="en-US" u="sng" dirty="0" smtClean="0"/>
              <a:t>Integration</a:t>
            </a:r>
            <a:r>
              <a:rPr lang="en-US" dirty="0" smtClean="0"/>
              <a:t>: students learn when they integrate new knowledge into their existing world</a:t>
            </a:r>
          </a:p>
        </p:txBody>
      </p:sp>
    </p:spTree>
    <p:extLst>
      <p:ext uri="{BB962C8B-B14F-4D97-AF65-F5344CB8AC3E}">
        <p14:creationId xmlns:p14="http://schemas.microsoft.com/office/powerpoint/2010/main" val="82823498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Dick and Carey Systems Approach Model</a:t>
            </a:r>
            <a:endParaRPr lang="en-US" dirty="0"/>
          </a:p>
        </p:txBody>
      </p:sp>
      <p:sp>
        <p:nvSpPr>
          <p:cNvPr id="3" name="Content Placeholder 2"/>
          <p:cNvSpPr>
            <a:spLocks noGrp="1"/>
          </p:cNvSpPr>
          <p:nvPr>
            <p:ph idx="1"/>
          </p:nvPr>
        </p:nvSpPr>
        <p:spPr/>
        <p:txBody>
          <a:bodyPr/>
          <a:lstStyle/>
          <a:p>
            <a:r>
              <a:rPr lang="en-US" dirty="0" smtClean="0"/>
              <a:t>Originally published by Walter Dick and Lou Carey in 1978</a:t>
            </a:r>
          </a:p>
          <a:p>
            <a:r>
              <a:rPr lang="en-US" dirty="0" smtClean="0"/>
              <a:t>The approach to this model is to see </a:t>
            </a:r>
            <a:r>
              <a:rPr lang="en-US" dirty="0" smtClean="0">
                <a:solidFill>
                  <a:srgbClr val="008000"/>
                </a:solidFill>
              </a:rPr>
              <a:t>instruction as an entire system</a:t>
            </a:r>
            <a:r>
              <a:rPr lang="en-US" dirty="0" smtClean="0"/>
              <a:t> (as opposed to looking at it as the sum of isolated parts)</a:t>
            </a:r>
          </a:p>
          <a:p>
            <a:r>
              <a:rPr lang="en-US" dirty="0" smtClean="0"/>
              <a:t>It focuses on the interrelationship between:</a:t>
            </a:r>
          </a:p>
          <a:p>
            <a:pPr lvl="1"/>
            <a:r>
              <a:rPr lang="en-US" dirty="0" smtClean="0"/>
              <a:t>Context</a:t>
            </a:r>
          </a:p>
          <a:p>
            <a:pPr lvl="1"/>
            <a:r>
              <a:rPr lang="en-US" dirty="0" smtClean="0"/>
              <a:t>Content </a:t>
            </a:r>
          </a:p>
          <a:p>
            <a:pPr lvl="1"/>
            <a:r>
              <a:rPr lang="en-US" dirty="0" err="1" smtClean="0"/>
              <a:t>Learing</a:t>
            </a:r>
            <a:endParaRPr lang="en-US" dirty="0" smtClean="0"/>
          </a:p>
          <a:p>
            <a:pPr lvl="1"/>
            <a:r>
              <a:rPr lang="en-US" dirty="0" smtClean="0"/>
              <a:t>Instruction</a:t>
            </a:r>
            <a:endParaRPr lang="en-US" dirty="0"/>
          </a:p>
        </p:txBody>
      </p:sp>
    </p:spTree>
    <p:extLst>
      <p:ext uri="{BB962C8B-B14F-4D97-AF65-F5344CB8AC3E}">
        <p14:creationId xmlns:p14="http://schemas.microsoft.com/office/powerpoint/2010/main" val="185175116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Dick and Carey Model</a:t>
            </a:r>
            <a:endParaRPr lang="en-US" dirty="0"/>
          </a:p>
        </p:txBody>
      </p:sp>
      <p:pic>
        <p:nvPicPr>
          <p:cNvPr id="4" name="Content Placeholder 3" descr="dickcarey.jpg"/>
          <p:cNvPicPr>
            <a:picLocks noGrp="1" noChangeAspect="1"/>
          </p:cNvPicPr>
          <p:nvPr>
            <p:ph idx="1"/>
          </p:nvPr>
        </p:nvPicPr>
        <p:blipFill>
          <a:blip r:embed="rId2">
            <a:extLst>
              <a:ext uri="{28A0092B-C50C-407E-A947-70E740481C1C}">
                <a14:useLocalDpi xmlns:a14="http://schemas.microsoft.com/office/drawing/2010/main" val="0"/>
              </a:ext>
            </a:extLst>
          </a:blip>
          <a:srcRect t="-18679" b="-18679"/>
          <a:stretch>
            <a:fillRect/>
          </a:stretch>
        </p:blipFill>
        <p:spPr>
          <a:xfrm>
            <a:off x="95994" y="1241778"/>
            <a:ext cx="8904289" cy="4884386"/>
          </a:xfrm>
        </p:spPr>
      </p:pic>
    </p:spTree>
    <p:extLst>
      <p:ext uri="{BB962C8B-B14F-4D97-AF65-F5344CB8AC3E}">
        <p14:creationId xmlns:p14="http://schemas.microsoft.com/office/powerpoint/2010/main" val="105698064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290</TotalTime>
  <Words>1780</Words>
  <Application>Microsoft Macintosh PowerPoint</Application>
  <PresentationFormat>On-screen Show (4:3)</PresentationFormat>
  <Paragraphs>202</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Advantage</vt:lpstr>
      <vt:lpstr>Instructional Design Models</vt:lpstr>
      <vt:lpstr>Do You Recognize This?</vt:lpstr>
      <vt:lpstr>PowerPoint Presentation</vt:lpstr>
      <vt:lpstr>What is  Instructional Design?</vt:lpstr>
      <vt:lpstr>Does Instructional Design Look the Same for Everyone?</vt:lpstr>
      <vt:lpstr>Instructional Design Models</vt:lpstr>
      <vt:lpstr>Merrill’s First Principles of Instruction</vt:lpstr>
      <vt:lpstr>Dick and Carey Systems Approach Model</vt:lpstr>
      <vt:lpstr>Dick and Carey Model</vt:lpstr>
      <vt:lpstr>Kemp’s Instructional Model</vt:lpstr>
      <vt:lpstr>Illustration of Kemp Model</vt:lpstr>
      <vt:lpstr>The A.D.D.I.E. Model</vt:lpstr>
      <vt:lpstr>The A.D.D.I.E. Model</vt:lpstr>
      <vt:lpstr>Analysis Design Development Implementation Evaluation  </vt:lpstr>
      <vt:lpstr>Analysis Design Development Implementation Evaluation  </vt:lpstr>
      <vt:lpstr>Analysis Design Development Implementation Evaluation  </vt:lpstr>
      <vt:lpstr>Analysis Design Development Implementation Evaluation  </vt:lpstr>
      <vt:lpstr>Analysis Design Development Implementation Evaluation  </vt:lpstr>
      <vt:lpstr>Analysis Design Development Implementation Evaluation  </vt:lpstr>
      <vt:lpstr>Analysis Design Development Implementation Evaluation  </vt:lpstr>
      <vt:lpstr>Analysis Design Development Implementation Evaluation  </vt:lpstr>
      <vt:lpstr>Analysis Design Development Implementation Evaluation  </vt:lpstr>
      <vt:lpstr>Analysis Design Development Implementation Evaluation  </vt:lpstr>
      <vt:lpstr>Analysis Design Development Implementation Evaluation  </vt:lpstr>
      <vt:lpstr>Analysis Design Development Implementation Evaluation  </vt:lpstr>
      <vt:lpstr>Understanding by Design (UbD)</vt:lpstr>
      <vt:lpstr>Understanding by Design</vt:lpstr>
      <vt:lpstr>Three Stages of Backwards Design</vt:lpstr>
      <vt:lpstr>Three Stages of Backwards Design</vt:lpstr>
      <vt:lpstr>Three Stages of Backwards Design</vt:lpstr>
      <vt:lpstr>Overview</vt:lpstr>
      <vt:lpstr>UbD Template Overview</vt:lpstr>
      <vt:lpstr>Typical 3rd Grade Lesson</vt:lpstr>
      <vt:lpstr>Same 3rd Grade Lesson: UbD</vt:lpstr>
      <vt:lpstr>References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Instructional Design Models</dc:title>
  <dc:creator>Nicole Zumpano</dc:creator>
  <cp:lastModifiedBy>Nicole Zumpano</cp:lastModifiedBy>
  <cp:revision>41</cp:revision>
  <cp:lastPrinted>2012-11-13T13:34:14Z</cp:lastPrinted>
  <dcterms:created xsi:type="dcterms:W3CDTF">2012-10-20T21:06:08Z</dcterms:created>
  <dcterms:modified xsi:type="dcterms:W3CDTF">2012-11-13T15:59:07Z</dcterms:modified>
</cp:coreProperties>
</file>